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mp4" ContentType="video/unknown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22" r:id="rId1"/>
  </p:sldMasterIdLst>
  <p:notesMasterIdLst>
    <p:notesMasterId r:id="rId20"/>
  </p:notesMasterIdLst>
  <p:sldIdLst>
    <p:sldId id="256" r:id="rId2"/>
    <p:sldId id="264" r:id="rId3"/>
    <p:sldId id="261" r:id="rId4"/>
    <p:sldId id="257" r:id="rId5"/>
    <p:sldId id="263" r:id="rId6"/>
    <p:sldId id="269" r:id="rId7"/>
    <p:sldId id="270" r:id="rId8"/>
    <p:sldId id="262" r:id="rId9"/>
    <p:sldId id="271" r:id="rId10"/>
    <p:sldId id="265" r:id="rId11"/>
    <p:sldId id="272" r:id="rId12"/>
    <p:sldId id="267" r:id="rId13"/>
    <p:sldId id="273" r:id="rId14"/>
    <p:sldId id="266" r:id="rId15"/>
    <p:sldId id="274" r:id="rId16"/>
    <p:sldId id="275" r:id="rId17"/>
    <p:sldId id="268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3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A0D6FF-E28D-0E40-8F16-94FA42E2E0FF}" type="datetimeFigureOut">
              <a:rPr lang="en-US" smtClean="0"/>
              <a:t>13-06-17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F3235-B665-E74C-A3AD-FCE7E87D1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3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F3235-B665-E74C-A3AD-FCE7E87D12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698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F3235-B665-E74C-A3AD-FCE7E87D123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059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anonymity,</a:t>
            </a:r>
            <a:r>
              <a:rPr lang="en-US" baseline="0" dirty="0" smtClean="0"/>
              <a:t> can you blur out the student and teacher names on slides with screen shots please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F3235-B665-E74C-A3AD-FCE7E87D12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275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F3235-B665-E74C-A3AD-FCE7E87D123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67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1C59C-92CF-7C46-8284-E0C0CC2530FF}" type="datetimeFigureOut">
              <a:rPr lang="en-US" smtClean="0"/>
              <a:t>13-06-17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DE2FD-4BED-BA4A-8826-41E0B725B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837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June 17,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574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June 17,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150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June 17,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86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1C59C-92CF-7C46-8284-E0C0CC2530FF}" type="datetimeFigureOut">
              <a:rPr lang="en-US" smtClean="0"/>
              <a:t>13-06-17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DE2FD-4BED-BA4A-8826-41E0B725B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42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June 17,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672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June 17, 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029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June 17, 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423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June 17, 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707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June 17,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DE2FD-4BED-BA4A-8826-41E0B725B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38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June 17,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89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June 17,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19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3" r:id="rId1"/>
    <p:sldLayoutId id="2147484124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30" r:id="rId8"/>
    <p:sldLayoutId id="2147484131" r:id="rId9"/>
    <p:sldLayoutId id="2147484132" r:id="rId10"/>
    <p:sldLayoutId id="2147484133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.jpg"/><Relationship Id="rId6" Type="http://schemas.openxmlformats.org/officeDocument/2006/relationships/image" Target="../media/image4.gif"/><Relationship Id="rId7" Type="http://schemas.openxmlformats.org/officeDocument/2006/relationships/image" Target="../media/image5.jp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microsoft.com/office/2007/relationships/hdphoto" Target="../media/hdphoto2.wdp"/><Relationship Id="rId11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riteordie.com" TargetMode="External"/><Relationship Id="rId4" Type="http://schemas.openxmlformats.org/officeDocument/2006/relationships/image" Target="../media/image15.png"/><Relationship Id="rId5" Type="http://schemas.microsoft.com/office/2007/relationships/hdphoto" Target="../media/hdphoto8.wdp"/><Relationship Id="rId6" Type="http://schemas.openxmlformats.org/officeDocument/2006/relationships/image" Target="../media/image16.png"/><Relationship Id="rId7" Type="http://schemas.microsoft.com/office/2007/relationships/hdphoto" Target="../media/hdphoto9.wdp"/><Relationship Id="rId8" Type="http://schemas.openxmlformats.org/officeDocument/2006/relationships/image" Target="../media/image7.png"/><Relationship Id="rId9" Type="http://schemas.microsoft.com/office/2007/relationships/hdphoto" Target="../media/hdphoto10.wdp"/><Relationship Id="rId10" Type="http://schemas.microsoft.com/office/2007/relationships/hdphoto" Target="../media/hdphoto1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microsoft.com/office/2007/relationships/hdphoto" Target="../media/hdphoto12.wdp"/><Relationship Id="rId5" Type="http://schemas.openxmlformats.org/officeDocument/2006/relationships/image" Target="../media/image16.png"/><Relationship Id="rId6" Type="http://schemas.microsoft.com/office/2007/relationships/hdphoto" Target="../media/hdphoto9.wdp"/><Relationship Id="rId7" Type="http://schemas.openxmlformats.org/officeDocument/2006/relationships/image" Target="../media/image7.png"/><Relationship Id="rId8" Type="http://schemas.microsoft.com/office/2007/relationships/hdphoto" Target="../media/hdphoto10.wdp"/><Relationship Id="rId9" Type="http://schemas.microsoft.com/office/2007/relationships/hdphoto" Target="../media/hdphoto11.wdp"/><Relationship Id="rId10" Type="http://schemas.openxmlformats.org/officeDocument/2006/relationships/image" Target="../media/image20.png"/><Relationship Id="rId11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gster.com" TargetMode="External"/><Relationship Id="rId4" Type="http://schemas.openxmlformats.org/officeDocument/2006/relationships/image" Target="../media/image15.png"/><Relationship Id="rId5" Type="http://schemas.microsoft.com/office/2007/relationships/hdphoto" Target="../media/hdphoto13.wdp"/><Relationship Id="rId6" Type="http://schemas.openxmlformats.org/officeDocument/2006/relationships/image" Target="../media/image16.png"/><Relationship Id="rId7" Type="http://schemas.microsoft.com/office/2007/relationships/hdphoto" Target="../media/hdphoto14.wdp"/><Relationship Id="rId8" Type="http://schemas.openxmlformats.org/officeDocument/2006/relationships/image" Target="../media/image7.png"/><Relationship Id="rId9" Type="http://schemas.microsoft.com/office/2007/relationships/hdphoto" Target="../media/hdphoto6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microsoft.com/office/2007/relationships/hdphoto" Target="../media/hdphoto15.wdp"/><Relationship Id="rId5" Type="http://schemas.openxmlformats.org/officeDocument/2006/relationships/image" Target="../media/image16.png"/><Relationship Id="rId6" Type="http://schemas.microsoft.com/office/2007/relationships/hdphoto" Target="../media/hdphoto14.wdp"/><Relationship Id="rId7" Type="http://schemas.openxmlformats.org/officeDocument/2006/relationships/image" Target="../media/image7.png"/><Relationship Id="rId8" Type="http://schemas.microsoft.com/office/2007/relationships/hdphoto" Target="../media/hdphoto6.wdp"/><Relationship Id="rId9" Type="http://schemas.openxmlformats.org/officeDocument/2006/relationships/hyperlink" Target="http://michaeljordan1029.edu.glogster.com/john/" TargetMode="External"/><Relationship Id="rId1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BQbQGn_rqTw" TargetMode="External"/><Relationship Id="rId4" Type="http://schemas.openxmlformats.org/officeDocument/2006/relationships/image" Target="../media/image15.png"/><Relationship Id="rId5" Type="http://schemas.microsoft.com/office/2007/relationships/hdphoto" Target="../media/hdphoto16.wdp"/><Relationship Id="rId6" Type="http://schemas.openxmlformats.org/officeDocument/2006/relationships/image" Target="../media/image16.png"/><Relationship Id="rId7" Type="http://schemas.microsoft.com/office/2007/relationships/hdphoto" Target="../media/hdphoto14.wdp"/><Relationship Id="rId8" Type="http://schemas.openxmlformats.org/officeDocument/2006/relationships/image" Target="../media/image7.png"/><Relationship Id="rId9" Type="http://schemas.microsoft.com/office/2007/relationships/hdphoto" Target="../media/hdphoto6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jpg"/><Relationship Id="rId5" Type="http://schemas.openxmlformats.org/officeDocument/2006/relationships/image" Target="../media/image15.png"/><Relationship Id="rId6" Type="http://schemas.microsoft.com/office/2007/relationships/hdphoto" Target="../media/hdphoto16.wdp"/><Relationship Id="rId7" Type="http://schemas.openxmlformats.org/officeDocument/2006/relationships/image" Target="../media/image16.png"/><Relationship Id="rId8" Type="http://schemas.microsoft.com/office/2007/relationships/hdphoto" Target="../media/hdphoto14.wdp"/><Relationship Id="rId9" Type="http://schemas.openxmlformats.org/officeDocument/2006/relationships/image" Target="../media/image7.png"/><Relationship Id="rId10" Type="http://schemas.microsoft.com/office/2007/relationships/hdphoto" Target="../media/hdphoto6.wdp"/><Relationship Id="rId11" Type="http://schemas.openxmlformats.org/officeDocument/2006/relationships/image" Target="../media/image2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microsoft.com/office/2007/relationships/hdphoto" Target="../media/hdphoto17.wdp"/><Relationship Id="rId5" Type="http://schemas.openxmlformats.org/officeDocument/2006/relationships/image" Target="../media/image16.png"/><Relationship Id="rId6" Type="http://schemas.microsoft.com/office/2007/relationships/hdphoto" Target="../media/hdphoto14.wdp"/><Relationship Id="rId7" Type="http://schemas.openxmlformats.org/officeDocument/2006/relationships/image" Target="../media/image7.png"/><Relationship Id="rId8" Type="http://schemas.microsoft.com/office/2007/relationships/hdphoto" Target="../media/hdphoto6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24.png"/><Relationship Id="rId5" Type="http://schemas.openxmlformats.org/officeDocument/2006/relationships/image" Target="../media/image15.png"/><Relationship Id="rId6" Type="http://schemas.microsoft.com/office/2007/relationships/hdphoto" Target="../media/hdphoto17.wdp"/><Relationship Id="rId7" Type="http://schemas.openxmlformats.org/officeDocument/2006/relationships/image" Target="../media/image16.png"/><Relationship Id="rId8" Type="http://schemas.microsoft.com/office/2007/relationships/hdphoto" Target="../media/hdphoto14.wdp"/><Relationship Id="rId9" Type="http://schemas.openxmlformats.org/officeDocument/2006/relationships/image" Target="../media/image7.png"/><Relationship Id="rId10" Type="http://schemas.microsoft.com/office/2007/relationships/hdphoto" Target="../media/hdphoto6.wdp"/><Relationship Id="rId11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digitalliteracies.ning.com/profile/LauraMorrison" TargetMode="External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adwritethink.org" TargetMode="External"/><Relationship Id="rId4" Type="http://schemas.openxmlformats.org/officeDocument/2006/relationships/image" Target="../media/image15.png"/><Relationship Id="rId5" Type="http://schemas.microsoft.com/office/2007/relationships/hdphoto" Target="../media/hdphoto3.wdp"/><Relationship Id="rId6" Type="http://schemas.openxmlformats.org/officeDocument/2006/relationships/image" Target="../media/image16.png"/><Relationship Id="rId7" Type="http://schemas.microsoft.com/office/2007/relationships/hdphoto" Target="../media/hdphoto4.wdp"/><Relationship Id="rId8" Type="http://schemas.openxmlformats.org/officeDocument/2006/relationships/image" Target="../media/image7.png"/><Relationship Id="rId9" Type="http://schemas.microsoft.com/office/2007/relationships/hdphoto" Target="../media/hdphoto5.wdp"/><Relationship Id="rId10" Type="http://schemas.microsoft.com/office/2007/relationships/hdphoto" Target="../media/hdphoto6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.jpeg"/><Relationship Id="rId12" Type="http://schemas.openxmlformats.org/officeDocument/2006/relationships/image" Target="../media/image18.png"/><Relationship Id="rId13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Relationship Id="rId4" Type="http://schemas.openxmlformats.org/officeDocument/2006/relationships/image" Target="../media/image15.png"/><Relationship Id="rId5" Type="http://schemas.microsoft.com/office/2007/relationships/hdphoto" Target="../media/hdphoto7.wdp"/><Relationship Id="rId6" Type="http://schemas.openxmlformats.org/officeDocument/2006/relationships/image" Target="../media/image16.png"/><Relationship Id="rId7" Type="http://schemas.microsoft.com/office/2007/relationships/hdphoto" Target="../media/hdphoto4.wdp"/><Relationship Id="rId8" Type="http://schemas.openxmlformats.org/officeDocument/2006/relationships/image" Target="../media/image7.png"/><Relationship Id="rId9" Type="http://schemas.microsoft.com/office/2007/relationships/hdphoto" Target="../media/hdphoto5.wdp"/><Relationship Id="rId10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creen Shot 2013-06-02 at 11.19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07698" cy="6863966"/>
          </a:xfrm>
          <a:prstGeom prst="rect">
            <a:avLst/>
          </a:prstGeom>
          <a:ln w="635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2295" y="965619"/>
            <a:ext cx="5549233" cy="1818281"/>
          </a:xfrm>
        </p:spPr>
        <p:txBody>
          <a:bodyPr>
            <a:noAutofit/>
          </a:bodyPr>
          <a:lstStyle/>
          <a:p>
            <a:pPr algn="l"/>
            <a:r>
              <a:rPr lang="en-US" sz="6000" dirty="0" smtClean="0">
                <a:latin typeface="Helvetica"/>
                <a:cs typeface="Helvetica"/>
              </a:rPr>
              <a:t>Identity, Social Networking &amp; Digital Tools</a:t>
            </a:r>
            <a:endParaRPr lang="en-US" sz="6000" dirty="0">
              <a:latin typeface="Helvetica"/>
              <a:cs typeface="Helvetic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295" y="3643635"/>
            <a:ext cx="4249274" cy="717161"/>
          </a:xfrm>
        </p:spPr>
        <p:txBody>
          <a:bodyPr>
            <a:noAutofit/>
          </a:bodyPr>
          <a:lstStyle/>
          <a:p>
            <a:pPr algn="l"/>
            <a:r>
              <a:rPr lang="en-US" dirty="0" smtClean="0"/>
              <a:t>Laura Morrison &amp; </a:t>
            </a:r>
          </a:p>
          <a:p>
            <a:pPr algn="l"/>
            <a:r>
              <a:rPr lang="en-US" dirty="0" smtClean="0"/>
              <a:t>Dr. Janette M. Hughes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136485" y="5961060"/>
            <a:ext cx="6499098" cy="6858000"/>
          </a:xfrm>
          <a:prstGeom prst="rect">
            <a:avLst/>
          </a:prstGeom>
        </p:spPr>
      </p:pic>
      <p:pic>
        <p:nvPicPr>
          <p:cNvPr id="11" name="Picture 10" descr="logo-uoit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756" y="5520194"/>
            <a:ext cx="2222834" cy="751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 descr="sshrc_logo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95" y="5291909"/>
            <a:ext cx="2222834" cy="1208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4" name="Group 13"/>
          <p:cNvGrpSpPr/>
          <p:nvPr/>
        </p:nvGrpSpPr>
        <p:grpSpPr>
          <a:xfrm>
            <a:off x="5038252" y="980560"/>
            <a:ext cx="4069446" cy="4979215"/>
            <a:chOff x="4954144" y="354785"/>
            <a:chExt cx="4069446" cy="4979215"/>
          </a:xfrm>
        </p:grpSpPr>
        <p:pic>
          <p:nvPicPr>
            <p:cNvPr id="7" name="Picture 6" descr="img-thing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3590" y="1524000"/>
              <a:ext cx="3810000" cy="381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9" name="Picture 8" descr="Screen Shot 2013-06-02 at 10.13.35 PM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0702" y="634068"/>
              <a:ext cx="1202629" cy="1176101"/>
            </a:xfrm>
            <a:prstGeom prst="rect">
              <a:avLst/>
            </a:prstGeom>
          </p:spPr>
        </p:pic>
        <p:pic>
          <p:nvPicPr>
            <p:cNvPr id="10" name="Picture 9" descr="Screen Shot 2013-06-02 at 10.13.43 PM.png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54144" y="1935607"/>
              <a:ext cx="1332601" cy="1126041"/>
            </a:xfrm>
            <a:prstGeom prst="rect">
              <a:avLst/>
            </a:prstGeom>
          </p:spPr>
        </p:pic>
        <p:pic>
          <p:nvPicPr>
            <p:cNvPr id="12" name="Picture 11" descr="Screen Shot 2013-06-02 at 10.13.49 PM.png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62"/>
            <a:stretch/>
          </p:blipFill>
          <p:spPr>
            <a:xfrm rot="670995" flipH="1">
              <a:off x="5991528" y="354785"/>
              <a:ext cx="1332601" cy="14553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55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894" y="937550"/>
            <a:ext cx="7520940" cy="548640"/>
          </a:xfrm>
        </p:spPr>
        <p:txBody>
          <a:bodyPr>
            <a:normAutofit fontScale="90000"/>
          </a:bodyPr>
          <a:lstStyle/>
          <a:p>
            <a:pPr lvl="0" algn="l"/>
            <a:r>
              <a:rPr lang="en-US" b="1" spc="300" dirty="0" smtClean="0">
                <a:latin typeface="Helvetica"/>
                <a:cs typeface="Helvetica"/>
              </a:rPr>
              <a:t>The Poetry – Six-Rooms</a:t>
            </a:r>
            <a:br>
              <a:rPr lang="en-US" b="1" spc="300" dirty="0" smtClean="0">
                <a:latin typeface="Helvetica"/>
                <a:cs typeface="Helvetica"/>
              </a:rPr>
            </a:br>
            <a:endParaRPr lang="en-US" spc="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490" y="1233748"/>
            <a:ext cx="7554476" cy="505389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 smtClean="0">
              <a:latin typeface="Helvetica"/>
              <a:cs typeface="Helvetica"/>
            </a:endParaRPr>
          </a:p>
          <a:p>
            <a:pPr marL="0" indent="0">
              <a:buNone/>
            </a:pPr>
            <a:r>
              <a:rPr lang="en-US" sz="2400" b="1" dirty="0" smtClean="0">
                <a:latin typeface="Helvetica"/>
                <a:cs typeface="Helvetica"/>
              </a:rPr>
              <a:t>Created a six-room poem:</a:t>
            </a:r>
          </a:p>
          <a:p>
            <a:pPr marL="0" indent="0">
              <a:buNone/>
            </a:pPr>
            <a:endParaRPr lang="en-US" sz="2400" b="1" dirty="0" smtClean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Helvetica"/>
                <a:cs typeface="Helvetica"/>
              </a:rPr>
              <a:t>First in a brainstorming </a:t>
            </a:r>
            <a:r>
              <a:rPr lang="en-US" sz="2400" b="1" dirty="0" smtClean="0">
                <a:solidFill>
                  <a:srgbClr val="0000FF"/>
                </a:solidFill>
                <a:latin typeface="Helvetica"/>
                <a:cs typeface="Helvetica"/>
              </a:rPr>
              <a:t>table in Word </a:t>
            </a:r>
            <a:r>
              <a:rPr lang="en-US" sz="2400" dirty="0" smtClean="0">
                <a:latin typeface="Helvetica"/>
                <a:cs typeface="Helvetica"/>
              </a:rPr>
              <a:t>with the following headings as writing prompts: Image, Light, Sound, Question, Feeling, Repetition</a:t>
            </a:r>
          </a:p>
          <a:p>
            <a:pPr marL="0" indent="0">
              <a:buNone/>
            </a:pPr>
            <a:endParaRPr lang="en-US" sz="2400" dirty="0" smtClean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Helvetica"/>
                <a:cs typeface="Helvetica"/>
              </a:rPr>
              <a:t>Then, in a formal poem using the online quick-writing website </a:t>
            </a:r>
            <a:r>
              <a:rPr lang="en-US" sz="2400" b="1" dirty="0" smtClean="0">
                <a:latin typeface="Helvetica"/>
                <a:cs typeface="Helvetica"/>
                <a:hlinkClick r:id="rId3"/>
              </a:rPr>
              <a:t>www.writeordie.com</a:t>
            </a:r>
            <a:r>
              <a:rPr lang="en-US" sz="2400" b="1" dirty="0" smtClean="0">
                <a:latin typeface="Helvetica"/>
                <a:cs typeface="Helvetica"/>
              </a:rPr>
              <a:t> </a:t>
            </a:r>
          </a:p>
          <a:p>
            <a:pPr>
              <a:buFontTx/>
              <a:buChar char="-"/>
            </a:pPr>
            <a:endParaRPr lang="en-US" sz="2400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Helvetica"/>
                <a:cs typeface="Helvetica"/>
              </a:rPr>
              <a:t>Students then shared &amp; commented on each others’ poems on the </a:t>
            </a:r>
            <a:r>
              <a:rPr lang="en-US" sz="2400" dirty="0" err="1" smtClean="0">
                <a:latin typeface="Helvetica"/>
                <a:cs typeface="Helvetica"/>
              </a:rPr>
              <a:t>Ning</a:t>
            </a:r>
            <a:endParaRPr lang="en-US" sz="2400" dirty="0">
              <a:latin typeface="Helvetica"/>
              <a:cs typeface="Helvetica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496714" y="5111650"/>
            <a:ext cx="1584575" cy="1746350"/>
            <a:chOff x="7371304" y="4949633"/>
            <a:chExt cx="1709985" cy="1908368"/>
          </a:xfrm>
        </p:grpSpPr>
        <p:pic>
          <p:nvPicPr>
            <p:cNvPr id="10" name="Picture 9" descr="img-thing.jpg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667" b="94333" l="2000" r="96000">
                          <a14:foregroundMark x1="82000" y1="15667" x2="82000" y2="15667"/>
                          <a14:foregroundMark x1="46667" y1="74333" x2="46667" y2="74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576" y="5472288"/>
              <a:ext cx="1385713" cy="1385713"/>
            </a:xfrm>
            <a:prstGeom prst="rect">
              <a:avLst/>
            </a:prstGeom>
          </p:spPr>
        </p:pic>
        <p:pic>
          <p:nvPicPr>
            <p:cNvPr id="11" name="Picture 10" descr="Screen Shot 2013-06-02 at 10.13.35 PM.png"/>
            <p:cNvPicPr>
              <a:picLocks noChangeAspect="1"/>
            </p:cNvPicPr>
            <p:nvPr/>
          </p:nvPicPr>
          <p:blipFill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0374" y="4973438"/>
              <a:ext cx="558203" cy="545890"/>
            </a:xfrm>
            <a:prstGeom prst="rect">
              <a:avLst/>
            </a:prstGeom>
          </p:spPr>
        </p:pic>
        <p:pic>
          <p:nvPicPr>
            <p:cNvPr id="12" name="Picture 11" descr="Screen Shot 2013-06-02 at 10.13.43 PM.png"/>
            <p:cNvPicPr>
              <a:picLocks noChangeAspect="1"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71304" y="5472288"/>
              <a:ext cx="618530" cy="522655"/>
            </a:xfrm>
            <a:prstGeom prst="rect">
              <a:avLst/>
            </a:prstGeom>
          </p:spPr>
        </p:pic>
        <p:pic>
          <p:nvPicPr>
            <p:cNvPr id="13" name="Picture 12" descr="Screen Shot 2013-06-02 at 10.13.43 PM.png"/>
            <p:cNvPicPr>
              <a:picLocks noChangeAspect="1"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80569" y="4949633"/>
              <a:ext cx="618530" cy="522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470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894" y="937550"/>
            <a:ext cx="7520940" cy="548640"/>
          </a:xfrm>
        </p:spPr>
        <p:txBody>
          <a:bodyPr>
            <a:normAutofit fontScale="90000"/>
          </a:bodyPr>
          <a:lstStyle/>
          <a:p>
            <a:pPr lvl="0" algn="l"/>
            <a:r>
              <a:rPr lang="en-US" b="1" spc="300" dirty="0" smtClean="0">
                <a:latin typeface="Helvetica"/>
                <a:cs typeface="Helvetica"/>
              </a:rPr>
              <a:t>The Poetry – Six-Rooms</a:t>
            </a:r>
            <a:br>
              <a:rPr lang="en-US" b="1" spc="300" dirty="0" smtClean="0">
                <a:latin typeface="Helvetica"/>
                <a:cs typeface="Helvetica"/>
              </a:rPr>
            </a:br>
            <a:endParaRPr lang="en-US" spc="300" dirty="0"/>
          </a:p>
        </p:txBody>
      </p:sp>
      <p:grpSp>
        <p:nvGrpSpPr>
          <p:cNvPr id="9" name="Group 8"/>
          <p:cNvGrpSpPr/>
          <p:nvPr/>
        </p:nvGrpSpPr>
        <p:grpSpPr>
          <a:xfrm>
            <a:off x="7496714" y="5111650"/>
            <a:ext cx="1584575" cy="1746350"/>
            <a:chOff x="7371304" y="4949633"/>
            <a:chExt cx="1709985" cy="1908368"/>
          </a:xfrm>
        </p:grpSpPr>
        <p:pic>
          <p:nvPicPr>
            <p:cNvPr id="10" name="Picture 9" descr="img-thing.jpg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667" b="94333" l="2000" r="96000">
                          <a14:foregroundMark x1="82000" y1="15667" x2="82000" y2="15667"/>
                          <a14:foregroundMark x1="46667" y1="74333" x2="46667" y2="74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576" y="5472288"/>
              <a:ext cx="1385713" cy="1385713"/>
            </a:xfrm>
            <a:prstGeom prst="rect">
              <a:avLst/>
            </a:prstGeom>
          </p:spPr>
        </p:pic>
        <p:pic>
          <p:nvPicPr>
            <p:cNvPr id="11" name="Picture 10" descr="Screen Shot 2013-06-02 at 10.13.35 PM.png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0374" y="4973438"/>
              <a:ext cx="558203" cy="545890"/>
            </a:xfrm>
            <a:prstGeom prst="rect">
              <a:avLst/>
            </a:prstGeom>
          </p:spPr>
        </p:pic>
        <p:pic>
          <p:nvPicPr>
            <p:cNvPr id="12" name="Picture 11" descr="Screen Shot 2013-06-02 at 10.13.43 PM.png"/>
            <p:cNvPicPr>
              <a:picLocks noChangeAspect="1"/>
            </p:cNvPicPr>
            <p:nvPr/>
          </p:nvPicPr>
          <p:blipFill>
            <a:blip r:embed="rId7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71304" y="5472288"/>
              <a:ext cx="618530" cy="522655"/>
            </a:xfrm>
            <a:prstGeom prst="rect">
              <a:avLst/>
            </a:prstGeom>
          </p:spPr>
        </p:pic>
        <p:pic>
          <p:nvPicPr>
            <p:cNvPr id="13" name="Picture 12" descr="Screen Shot 2013-06-02 at 10.13.43 PM.png"/>
            <p:cNvPicPr>
              <a:picLocks noChangeAspect="1"/>
            </p:cNvPicPr>
            <p:nvPr/>
          </p:nvPicPr>
          <p:blipFill>
            <a:blip r:embed="rId7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80569" y="4949633"/>
              <a:ext cx="618530" cy="522655"/>
            </a:xfrm>
            <a:prstGeom prst="rect">
              <a:avLst/>
            </a:prstGeom>
          </p:spPr>
        </p:pic>
      </p:grpSp>
      <p:pic>
        <p:nvPicPr>
          <p:cNvPr id="5" name="Content Placeholder 4" descr="Screen Shot 2013-06-03 at 12.29.45 AM.png"/>
          <p:cNvPicPr>
            <a:picLocks noGrp="1" noChangeAspect="1"/>
          </p:cNvPicPr>
          <p:nvPr>
            <p:ph idx="1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1" b="570"/>
          <a:stretch/>
        </p:blipFill>
        <p:spPr>
          <a:xfrm>
            <a:off x="141099" y="203928"/>
            <a:ext cx="4154582" cy="6479536"/>
          </a:xfrm>
        </p:spPr>
      </p:pic>
      <p:pic>
        <p:nvPicPr>
          <p:cNvPr id="6" name="Picture 5" descr="Screen Shot 2013-06-03 at 12.31.37 A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368300"/>
            <a:ext cx="7429500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9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538" y="937550"/>
            <a:ext cx="7520940" cy="548640"/>
          </a:xfrm>
        </p:spPr>
        <p:txBody>
          <a:bodyPr>
            <a:normAutofit fontScale="90000"/>
          </a:bodyPr>
          <a:lstStyle/>
          <a:p>
            <a:pPr lvl="0" algn="l"/>
            <a:r>
              <a:rPr lang="en-US" b="1" spc="300" dirty="0" smtClean="0">
                <a:latin typeface="Helvetica"/>
                <a:cs typeface="Helvetica"/>
              </a:rPr>
              <a:t>The Poetry – Postcard</a:t>
            </a:r>
            <a:br>
              <a:rPr lang="en-US" b="1" spc="300" dirty="0" smtClean="0">
                <a:latin typeface="Helvetica"/>
                <a:cs typeface="Helvetica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99" y="1390548"/>
            <a:ext cx="8202801" cy="502253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b="1" dirty="0" smtClean="0">
              <a:latin typeface="Helvetica"/>
              <a:cs typeface="Helvetica"/>
            </a:endParaRPr>
          </a:p>
          <a:p>
            <a:pPr marL="0" indent="0">
              <a:buNone/>
            </a:pPr>
            <a:r>
              <a:rPr lang="en-US" b="1" dirty="0" smtClean="0">
                <a:latin typeface="Helvetica"/>
                <a:cs typeface="Helvetica"/>
              </a:rPr>
              <a:t>Created a Postcard poem:</a:t>
            </a:r>
          </a:p>
          <a:p>
            <a:pPr marL="0" indent="0">
              <a:buNone/>
            </a:pPr>
            <a:endParaRPr lang="en-US" b="1" dirty="0" smtClean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First shown examples &amp; deconstructed their elements </a:t>
            </a:r>
          </a:p>
          <a:p>
            <a:pPr>
              <a:buFontTx/>
              <a:buChar char="-"/>
            </a:pPr>
            <a:endParaRPr lang="en-US" dirty="0" smtClean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Created their own postcard poem visuals using</a:t>
            </a:r>
            <a:r>
              <a:rPr lang="en-US" b="1" dirty="0" smtClean="0">
                <a:latin typeface="Helvetica"/>
                <a:cs typeface="Helvetica"/>
              </a:rPr>
              <a:t> </a:t>
            </a:r>
            <a:r>
              <a:rPr lang="en-US" b="1" dirty="0" smtClean="0">
                <a:latin typeface="Helvetica"/>
                <a:cs typeface="Helvetica"/>
                <a:hlinkClick r:id="rId3"/>
              </a:rPr>
              <a:t>www.Glogster.com</a:t>
            </a:r>
            <a:r>
              <a:rPr lang="en-US" b="1" dirty="0" smtClean="0">
                <a:latin typeface="Helvetica"/>
                <a:cs typeface="Helvetica"/>
              </a:rPr>
              <a:t> </a:t>
            </a:r>
            <a:r>
              <a:rPr lang="en-US" dirty="0" smtClean="0">
                <a:latin typeface="Helvetica"/>
                <a:cs typeface="Helvetica"/>
              </a:rPr>
              <a:t>answering the prompt: “Who I want to be in middle school”</a:t>
            </a:r>
          </a:p>
          <a:p>
            <a:pPr>
              <a:buFontTx/>
              <a:buChar char="-"/>
            </a:pPr>
            <a:endParaRPr lang="en-US" dirty="0" smtClean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Wrote a poem in response to the collage and included it on their posters</a:t>
            </a:r>
          </a:p>
          <a:p>
            <a:pPr>
              <a:buFontTx/>
              <a:buChar char="-"/>
            </a:pPr>
            <a:endParaRPr lang="en-US" dirty="0" smtClean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Students then shared &amp; commented on each others’ poems on the </a:t>
            </a:r>
            <a:r>
              <a:rPr lang="en-US" dirty="0" err="1" smtClean="0">
                <a:latin typeface="Helvetica"/>
                <a:cs typeface="Helvetica"/>
              </a:rPr>
              <a:t>Ning</a:t>
            </a:r>
            <a:endParaRPr lang="en-US" dirty="0">
              <a:latin typeface="Helvetica"/>
              <a:cs typeface="Helvetica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628878" y="5237089"/>
            <a:ext cx="1452411" cy="1620912"/>
            <a:chOff x="7371304" y="4949633"/>
            <a:chExt cx="1709985" cy="1908368"/>
          </a:xfrm>
        </p:grpSpPr>
        <p:pic>
          <p:nvPicPr>
            <p:cNvPr id="10" name="Picture 9" descr="img-thing.jpg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667" b="94333" l="2000" r="96000">
                          <a14:foregroundMark x1="82000" y1="15667" x2="82000" y2="15667"/>
                          <a14:foregroundMark x1="46667" y1="74333" x2="46667" y2="74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576" y="5472288"/>
              <a:ext cx="1385713" cy="1385713"/>
            </a:xfrm>
            <a:prstGeom prst="rect">
              <a:avLst/>
            </a:prstGeom>
          </p:spPr>
        </p:pic>
        <p:pic>
          <p:nvPicPr>
            <p:cNvPr id="11" name="Picture 10" descr="Screen Shot 2013-06-02 at 10.13.35 PM.png"/>
            <p:cNvPicPr>
              <a:picLocks noChangeAspect="1"/>
            </p:cNvPicPr>
            <p:nvPr/>
          </p:nvPicPr>
          <p:blipFill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0374" y="4973438"/>
              <a:ext cx="558203" cy="545890"/>
            </a:xfrm>
            <a:prstGeom prst="rect">
              <a:avLst/>
            </a:prstGeom>
          </p:spPr>
        </p:pic>
        <p:pic>
          <p:nvPicPr>
            <p:cNvPr id="12" name="Picture 11" descr="Screen Shot 2013-06-02 at 10.13.43 PM.png"/>
            <p:cNvPicPr>
              <a:picLocks noChangeAspect="1"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71304" y="5472288"/>
              <a:ext cx="618530" cy="522655"/>
            </a:xfrm>
            <a:prstGeom prst="rect">
              <a:avLst/>
            </a:prstGeom>
          </p:spPr>
        </p:pic>
        <p:pic>
          <p:nvPicPr>
            <p:cNvPr id="13" name="Picture 12" descr="Screen Shot 2013-06-02 at 10.13.43 PM.png"/>
            <p:cNvPicPr>
              <a:picLocks noChangeAspect="1"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80569" y="4949633"/>
              <a:ext cx="618530" cy="522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843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538" y="937550"/>
            <a:ext cx="7520940" cy="548640"/>
          </a:xfrm>
        </p:spPr>
        <p:txBody>
          <a:bodyPr>
            <a:normAutofit fontScale="90000"/>
          </a:bodyPr>
          <a:lstStyle/>
          <a:p>
            <a:pPr lvl="0" algn="l"/>
            <a:r>
              <a:rPr lang="en-US" b="1" spc="300" dirty="0" smtClean="0">
                <a:latin typeface="Helvetica"/>
                <a:cs typeface="Helvetica"/>
              </a:rPr>
              <a:t>The Poetry – Postcard</a:t>
            </a:r>
            <a:br>
              <a:rPr lang="en-US" b="1" spc="300" dirty="0" smtClean="0">
                <a:latin typeface="Helvetica"/>
                <a:cs typeface="Helvetica"/>
              </a:rPr>
            </a:b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7628878" y="5237089"/>
            <a:ext cx="1452411" cy="1620912"/>
            <a:chOff x="7371304" y="4949633"/>
            <a:chExt cx="1709985" cy="1908368"/>
          </a:xfrm>
        </p:grpSpPr>
        <p:pic>
          <p:nvPicPr>
            <p:cNvPr id="10" name="Picture 9" descr="img-thing.jpg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667" b="94333" l="2000" r="96000">
                          <a14:foregroundMark x1="82000" y1="15667" x2="82000" y2="15667"/>
                          <a14:foregroundMark x1="46667" y1="74333" x2="46667" y2="74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576" y="5472288"/>
              <a:ext cx="1385713" cy="1385713"/>
            </a:xfrm>
            <a:prstGeom prst="rect">
              <a:avLst/>
            </a:prstGeom>
          </p:spPr>
        </p:pic>
        <p:pic>
          <p:nvPicPr>
            <p:cNvPr id="11" name="Picture 10" descr="Screen Shot 2013-06-02 at 10.13.35 PM.png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0374" y="4973438"/>
              <a:ext cx="558203" cy="545890"/>
            </a:xfrm>
            <a:prstGeom prst="rect">
              <a:avLst/>
            </a:prstGeom>
          </p:spPr>
        </p:pic>
        <p:pic>
          <p:nvPicPr>
            <p:cNvPr id="12" name="Picture 11" descr="Screen Shot 2013-06-02 at 10.13.43 PM.png"/>
            <p:cNvPicPr>
              <a:picLocks noChangeAspect="1"/>
            </p:cNvPicPr>
            <p:nvPr/>
          </p:nvPicPr>
          <p:blipFill>
            <a:blip r:embed="rId7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71304" y="5472288"/>
              <a:ext cx="618530" cy="522655"/>
            </a:xfrm>
            <a:prstGeom prst="rect">
              <a:avLst/>
            </a:prstGeom>
          </p:spPr>
        </p:pic>
        <p:pic>
          <p:nvPicPr>
            <p:cNvPr id="13" name="Picture 12" descr="Screen Shot 2013-06-02 at 10.13.43 PM.png"/>
            <p:cNvPicPr>
              <a:picLocks noChangeAspect="1"/>
            </p:cNvPicPr>
            <p:nvPr/>
          </p:nvPicPr>
          <p:blipFill>
            <a:blip r:embed="rId7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80569" y="4949633"/>
              <a:ext cx="618530" cy="522655"/>
            </a:xfrm>
            <a:prstGeom prst="rect">
              <a:avLst/>
            </a:prstGeom>
          </p:spPr>
        </p:pic>
      </p:grp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hlinkClick r:id="rId9"/>
              </a:rPr>
              <a:t>http://michaeljordan1029.edu.glogster.com/john/</a:t>
            </a:r>
            <a:endParaRPr lang="en-US" smtClean="0"/>
          </a:p>
          <a:p>
            <a:endParaRPr lang="en-US"/>
          </a:p>
        </p:txBody>
      </p:sp>
      <p:pic>
        <p:nvPicPr>
          <p:cNvPr id="3" name="Picture 2" descr="Screen Shot 2013-06-03 at 12.51.31 A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59" y="2869708"/>
            <a:ext cx="70866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95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ounded Rectangle 18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416" y="947398"/>
            <a:ext cx="7520940" cy="548640"/>
          </a:xfrm>
        </p:spPr>
        <p:txBody>
          <a:bodyPr>
            <a:normAutofit fontScale="90000"/>
          </a:bodyPr>
          <a:lstStyle/>
          <a:p>
            <a:pPr lvl="0"/>
            <a:r>
              <a:rPr lang="en-US" b="1" spc="300" dirty="0" smtClean="0">
                <a:latin typeface="Helvetica"/>
                <a:cs typeface="Helvetica"/>
              </a:rPr>
              <a:t>The Poetry – Spoken Word</a:t>
            </a:r>
            <a:br>
              <a:rPr lang="en-US" b="1" spc="300" dirty="0" smtClean="0">
                <a:latin typeface="Helvetica"/>
                <a:cs typeface="Helvetica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416" y="1390548"/>
            <a:ext cx="7658418" cy="425994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b="1" dirty="0">
              <a:latin typeface="Helvetica"/>
              <a:cs typeface="Helvetica"/>
            </a:endParaRPr>
          </a:p>
          <a:p>
            <a:pPr marL="0" indent="0">
              <a:buNone/>
            </a:pPr>
            <a:r>
              <a:rPr lang="en-US" b="1" dirty="0">
                <a:latin typeface="Helvetica"/>
                <a:cs typeface="Helvetica"/>
              </a:rPr>
              <a:t>Created a </a:t>
            </a:r>
            <a:r>
              <a:rPr lang="en-US" b="1" dirty="0" smtClean="0">
                <a:latin typeface="Helvetica"/>
                <a:cs typeface="Helvetica"/>
              </a:rPr>
              <a:t>Spoken Word </a:t>
            </a:r>
            <a:r>
              <a:rPr lang="en-US" b="1" dirty="0">
                <a:latin typeface="Helvetica"/>
                <a:cs typeface="Helvetica"/>
              </a:rPr>
              <a:t>poem:</a:t>
            </a:r>
          </a:p>
          <a:p>
            <a:pPr marL="0" indent="0">
              <a:buNone/>
            </a:pPr>
            <a:endParaRPr lang="en-US" b="1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>
                <a:latin typeface="Helvetica"/>
                <a:cs typeface="Helvetica"/>
              </a:rPr>
              <a:t>First shown </a:t>
            </a:r>
            <a:r>
              <a:rPr lang="en-US" dirty="0" smtClean="0">
                <a:latin typeface="Helvetica"/>
                <a:cs typeface="Helvetica"/>
              </a:rPr>
              <a:t>an example on </a:t>
            </a:r>
            <a:r>
              <a:rPr lang="en-US" b="1" dirty="0" smtClean="0">
                <a:solidFill>
                  <a:srgbClr val="0000FF"/>
                </a:solidFill>
                <a:latin typeface="Helvetica"/>
                <a:cs typeface="Helvetica"/>
              </a:rPr>
              <a:t>YouTube</a:t>
            </a:r>
            <a:r>
              <a:rPr lang="en-US" dirty="0">
                <a:latin typeface="Helvetica"/>
                <a:cs typeface="Helvetica"/>
              </a:rPr>
              <a:t> </a:t>
            </a:r>
            <a:r>
              <a:rPr lang="en-US" dirty="0" smtClean="0">
                <a:latin typeface="Helvetica"/>
                <a:cs typeface="Helvetica"/>
              </a:rPr>
              <a:t>                                              [</a:t>
            </a:r>
            <a:r>
              <a:rPr lang="en-US" dirty="0" smtClean="0">
                <a:latin typeface="Helvetica"/>
                <a:cs typeface="Helvetica"/>
                <a:hlinkClick r:id="rId3"/>
              </a:rPr>
              <a:t>http</a:t>
            </a:r>
            <a:r>
              <a:rPr lang="en-US" dirty="0">
                <a:latin typeface="Helvetica"/>
                <a:cs typeface="Helvetica"/>
                <a:hlinkClick r:id="rId3"/>
              </a:rPr>
              <a:t>://www.youtube.com/watch?v=</a:t>
            </a:r>
            <a:r>
              <a:rPr lang="en-US" dirty="0" smtClean="0">
                <a:latin typeface="Helvetica"/>
                <a:cs typeface="Helvetica"/>
                <a:hlinkClick r:id="rId3"/>
              </a:rPr>
              <a:t>BQbQGn_rqTw</a:t>
            </a:r>
            <a:r>
              <a:rPr lang="en-US" dirty="0" smtClean="0">
                <a:latin typeface="Helvetica"/>
                <a:cs typeface="Helvetica"/>
              </a:rPr>
              <a:t>] &amp; </a:t>
            </a:r>
            <a:r>
              <a:rPr lang="en-US" dirty="0">
                <a:latin typeface="Helvetica"/>
                <a:cs typeface="Helvetica"/>
              </a:rPr>
              <a:t>deconstructed their elements </a:t>
            </a:r>
          </a:p>
          <a:p>
            <a:pPr>
              <a:buFontTx/>
              <a:buChar char="-"/>
            </a:pPr>
            <a:endParaRPr lang="en-US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>
                <a:latin typeface="Helvetica"/>
                <a:cs typeface="Helvetica"/>
              </a:rPr>
              <a:t>Created their own </a:t>
            </a:r>
            <a:r>
              <a:rPr lang="en-US" dirty="0" smtClean="0">
                <a:latin typeface="Helvetica"/>
                <a:cs typeface="Helvetica"/>
              </a:rPr>
              <a:t>Spoken Word </a:t>
            </a:r>
            <a:r>
              <a:rPr lang="en-US" dirty="0">
                <a:latin typeface="Helvetica"/>
                <a:cs typeface="Helvetica"/>
              </a:rPr>
              <a:t>poem </a:t>
            </a:r>
            <a:r>
              <a:rPr lang="en-US" dirty="0" smtClean="0">
                <a:latin typeface="Helvetica"/>
                <a:cs typeface="Helvetica"/>
              </a:rPr>
              <a:t>using</a:t>
            </a:r>
            <a:r>
              <a:rPr lang="en-US" b="1" dirty="0" smtClean="0">
                <a:latin typeface="Helvetica"/>
                <a:cs typeface="Helvetica"/>
              </a:rPr>
              <a:t> </a:t>
            </a:r>
            <a:r>
              <a:rPr lang="en-US" b="1" dirty="0" smtClean="0">
                <a:solidFill>
                  <a:srgbClr val="0000FF"/>
                </a:solidFill>
                <a:latin typeface="Helvetica"/>
                <a:cs typeface="Helvetica"/>
              </a:rPr>
              <a:t>iMovie</a:t>
            </a:r>
            <a:r>
              <a:rPr lang="en-US" b="1" dirty="0" smtClean="0">
                <a:latin typeface="Helvetica"/>
                <a:cs typeface="Helvetica"/>
              </a:rPr>
              <a:t> </a:t>
            </a:r>
            <a:r>
              <a:rPr lang="en-US" dirty="0" smtClean="0">
                <a:latin typeface="Helvetica"/>
                <a:cs typeface="Helvetica"/>
              </a:rPr>
              <a:t>answering </a:t>
            </a:r>
            <a:r>
              <a:rPr lang="en-US" dirty="0">
                <a:latin typeface="Helvetica"/>
                <a:cs typeface="Helvetica"/>
              </a:rPr>
              <a:t>the prompt: “Who I </a:t>
            </a:r>
            <a:r>
              <a:rPr lang="en-US" dirty="0" smtClean="0">
                <a:latin typeface="Helvetica"/>
                <a:cs typeface="Helvetica"/>
              </a:rPr>
              <a:t>Am” discussing their dual national identities </a:t>
            </a:r>
            <a:endParaRPr lang="en-US" dirty="0">
              <a:latin typeface="Helvetica"/>
              <a:cs typeface="Helvetica"/>
            </a:endParaRPr>
          </a:p>
          <a:p>
            <a:pPr marL="0" indent="0">
              <a:buNone/>
            </a:pPr>
            <a:endParaRPr lang="en-US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>
                <a:latin typeface="Helvetica"/>
                <a:cs typeface="Helvetica"/>
              </a:rPr>
              <a:t>Students then </a:t>
            </a:r>
            <a:r>
              <a:rPr lang="en-US" dirty="0" smtClean="0">
                <a:latin typeface="Helvetica"/>
                <a:cs typeface="Helvetica"/>
              </a:rPr>
              <a:t>uploaded their movies to YouTube, shared the links on </a:t>
            </a:r>
            <a:r>
              <a:rPr lang="en-US" dirty="0" err="1" smtClean="0">
                <a:latin typeface="Helvetica"/>
                <a:cs typeface="Helvetica"/>
              </a:rPr>
              <a:t>Ning</a:t>
            </a:r>
            <a:r>
              <a:rPr lang="en-US" dirty="0" smtClean="0">
                <a:latin typeface="Helvetica"/>
                <a:cs typeface="Helvetica"/>
              </a:rPr>
              <a:t> </a:t>
            </a:r>
            <a:r>
              <a:rPr lang="en-US" dirty="0">
                <a:latin typeface="Helvetica"/>
                <a:cs typeface="Helvetica"/>
              </a:rPr>
              <a:t>&amp; commented on each others’ </a:t>
            </a:r>
            <a:r>
              <a:rPr lang="en-US" dirty="0" smtClean="0">
                <a:latin typeface="Helvetica"/>
                <a:cs typeface="Helvetica"/>
              </a:rPr>
              <a:t>poems</a:t>
            </a:r>
            <a:endParaRPr lang="en-US" dirty="0">
              <a:latin typeface="Helvetica"/>
              <a:cs typeface="Helvetica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371304" y="4949633"/>
            <a:ext cx="1709985" cy="1908368"/>
            <a:chOff x="7371304" y="4949633"/>
            <a:chExt cx="1709985" cy="1908368"/>
          </a:xfrm>
        </p:grpSpPr>
        <p:pic>
          <p:nvPicPr>
            <p:cNvPr id="15" name="Picture 14" descr="img-thing.jpg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667" b="94333" l="2000" r="96000">
                          <a14:foregroundMark x1="82000" y1="15667" x2="82000" y2="15667"/>
                          <a14:foregroundMark x1="46667" y1="74333" x2="46667" y2="74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576" y="5472288"/>
              <a:ext cx="1385713" cy="1385713"/>
            </a:xfrm>
            <a:prstGeom prst="rect">
              <a:avLst/>
            </a:prstGeom>
          </p:spPr>
        </p:pic>
        <p:pic>
          <p:nvPicPr>
            <p:cNvPr id="16" name="Picture 15" descr="Screen Shot 2013-06-02 at 10.13.35 PM.png"/>
            <p:cNvPicPr>
              <a:picLocks noChangeAspect="1"/>
            </p:cNvPicPr>
            <p:nvPr/>
          </p:nvPicPr>
          <p:blipFill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0374" y="4973438"/>
              <a:ext cx="558203" cy="545890"/>
            </a:xfrm>
            <a:prstGeom prst="rect">
              <a:avLst/>
            </a:prstGeom>
          </p:spPr>
        </p:pic>
        <p:pic>
          <p:nvPicPr>
            <p:cNvPr id="17" name="Picture 16" descr="Screen Shot 2013-06-02 at 10.13.43 PM.png"/>
            <p:cNvPicPr>
              <a:picLocks noChangeAspect="1"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71304" y="5472288"/>
              <a:ext cx="618530" cy="522655"/>
            </a:xfrm>
            <a:prstGeom prst="rect">
              <a:avLst/>
            </a:prstGeom>
          </p:spPr>
        </p:pic>
        <p:pic>
          <p:nvPicPr>
            <p:cNvPr id="18" name="Picture 17" descr="Screen Shot 2013-06-02 at 10.13.43 PM.png"/>
            <p:cNvPicPr>
              <a:picLocks noChangeAspect="1"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80569" y="4949633"/>
              <a:ext cx="618530" cy="522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044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dex.jpg"/>
          <p:cNvPicPr>
            <a:picLocks noChangeAspect="1"/>
          </p:cNvPicPr>
          <p:nvPr/>
        </p:nvPicPr>
        <p:blipFill>
          <a:blip r:embed="rId4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ounded Rectangle 18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416" y="947398"/>
            <a:ext cx="7520940" cy="548640"/>
          </a:xfrm>
        </p:spPr>
        <p:txBody>
          <a:bodyPr>
            <a:normAutofit fontScale="90000"/>
          </a:bodyPr>
          <a:lstStyle/>
          <a:p>
            <a:pPr lvl="0"/>
            <a:r>
              <a:rPr lang="en-US" b="1" spc="300" dirty="0" smtClean="0">
                <a:latin typeface="Helvetica"/>
                <a:cs typeface="Helvetica"/>
              </a:rPr>
              <a:t>The Poetry – Spoken Word</a:t>
            </a:r>
            <a:br>
              <a:rPr lang="en-US" b="1" spc="300" dirty="0" smtClean="0">
                <a:latin typeface="Helvetica"/>
                <a:cs typeface="Helvetica"/>
              </a:rPr>
            </a:b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7371304" y="4949633"/>
            <a:ext cx="1709985" cy="1908368"/>
            <a:chOff x="7371304" y="4949633"/>
            <a:chExt cx="1709985" cy="1908368"/>
          </a:xfrm>
        </p:grpSpPr>
        <p:pic>
          <p:nvPicPr>
            <p:cNvPr id="15" name="Picture 14" descr="img-thing.jpg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67" b="94333" l="2000" r="96000">
                          <a14:foregroundMark x1="82000" y1="15667" x2="82000" y2="15667"/>
                          <a14:foregroundMark x1="46667" y1="74333" x2="46667" y2="74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576" y="5472288"/>
              <a:ext cx="1385713" cy="1385713"/>
            </a:xfrm>
            <a:prstGeom prst="rect">
              <a:avLst/>
            </a:prstGeom>
          </p:spPr>
        </p:pic>
        <p:pic>
          <p:nvPicPr>
            <p:cNvPr id="16" name="Picture 15" descr="Screen Shot 2013-06-02 at 10.13.35 PM.png"/>
            <p:cNvPicPr>
              <a:picLocks noChangeAspect="1"/>
            </p:cNvPicPr>
            <p:nvPr/>
          </p:nvPicPr>
          <p:blipFill>
            <a:blip r:embed="rId7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0374" y="4973438"/>
              <a:ext cx="558203" cy="545890"/>
            </a:xfrm>
            <a:prstGeom prst="rect">
              <a:avLst/>
            </a:prstGeom>
          </p:spPr>
        </p:pic>
        <p:pic>
          <p:nvPicPr>
            <p:cNvPr id="17" name="Picture 16" descr="Screen Shot 2013-06-02 at 10.13.43 PM.png"/>
            <p:cNvPicPr>
              <a:picLocks noChangeAspect="1"/>
            </p:cNvPicPr>
            <p:nvPr/>
          </p:nvPicPr>
          <p:blipFill>
            <a:blip r:embed="rId9">
              <a:grayscl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71304" y="5472288"/>
              <a:ext cx="618530" cy="522655"/>
            </a:xfrm>
            <a:prstGeom prst="rect">
              <a:avLst/>
            </a:prstGeom>
          </p:spPr>
        </p:pic>
        <p:pic>
          <p:nvPicPr>
            <p:cNvPr id="18" name="Picture 17" descr="Screen Shot 2013-06-02 at 10.13.43 PM.png"/>
            <p:cNvPicPr>
              <a:picLocks noChangeAspect="1"/>
            </p:cNvPicPr>
            <p:nvPr/>
          </p:nvPicPr>
          <p:blipFill>
            <a:blip r:embed="rId9">
              <a:grayscl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80569" y="4949633"/>
              <a:ext cx="618530" cy="522655"/>
            </a:xfrm>
            <a:prstGeom prst="rect">
              <a:avLst/>
            </a:prstGeom>
          </p:spPr>
        </p:pic>
      </p:grpSp>
      <p:pic>
        <p:nvPicPr>
          <p:cNvPr id="5" name="Spoken Word - Ready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148478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894" y="695747"/>
            <a:ext cx="7520940" cy="548640"/>
          </a:xfrm>
        </p:spPr>
        <p:txBody>
          <a:bodyPr>
            <a:normAutofit fontScale="90000"/>
          </a:bodyPr>
          <a:lstStyle/>
          <a:p>
            <a:pPr lvl="0" algn="l"/>
            <a:r>
              <a:rPr lang="en-US" b="1" spc="300" dirty="0" smtClean="0">
                <a:latin typeface="Helvetica"/>
                <a:cs typeface="Helvetica"/>
              </a:rPr>
              <a:t>The Poetry – Found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145" y="1390547"/>
            <a:ext cx="8072755" cy="5258769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b="1" dirty="0">
              <a:latin typeface="Helvetica"/>
              <a:cs typeface="Helvetica"/>
            </a:endParaRPr>
          </a:p>
          <a:p>
            <a:pPr marL="0" indent="0">
              <a:buNone/>
            </a:pPr>
            <a:r>
              <a:rPr lang="en-US" b="1" dirty="0">
                <a:latin typeface="Helvetica"/>
                <a:cs typeface="Helvetica"/>
              </a:rPr>
              <a:t>Created a </a:t>
            </a:r>
            <a:r>
              <a:rPr lang="en-US" b="1" dirty="0" smtClean="0">
                <a:latin typeface="Helvetica"/>
                <a:cs typeface="Helvetica"/>
              </a:rPr>
              <a:t>Found poem</a:t>
            </a:r>
            <a:r>
              <a:rPr lang="en-US" b="1" dirty="0">
                <a:latin typeface="Helvetica"/>
                <a:cs typeface="Helvetica"/>
              </a:rPr>
              <a:t>:</a:t>
            </a:r>
          </a:p>
          <a:p>
            <a:pPr marL="0" indent="0">
              <a:buNone/>
            </a:pPr>
            <a:endParaRPr lang="en-US" b="1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>
                <a:latin typeface="Helvetica"/>
                <a:cs typeface="Helvetica"/>
              </a:rPr>
              <a:t>First shown an example </a:t>
            </a:r>
            <a:r>
              <a:rPr lang="en-US" dirty="0" smtClean="0">
                <a:latin typeface="Helvetica"/>
                <a:cs typeface="Helvetica"/>
              </a:rPr>
              <a:t>of a Found poem with words taken from magazine and TV advertisements </a:t>
            </a:r>
            <a:endParaRPr lang="en-US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endParaRPr lang="en-US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>
                <a:latin typeface="Helvetica"/>
                <a:cs typeface="Helvetica"/>
              </a:rPr>
              <a:t>Created their own </a:t>
            </a:r>
            <a:r>
              <a:rPr lang="en-US" dirty="0" smtClean="0">
                <a:latin typeface="Helvetica"/>
                <a:cs typeface="Helvetica"/>
              </a:rPr>
              <a:t>Found poems using</a:t>
            </a:r>
            <a:r>
              <a:rPr lang="en-US" b="1" dirty="0" smtClean="0">
                <a:latin typeface="Helvetica"/>
                <a:cs typeface="Helvetica"/>
              </a:rPr>
              <a:t> </a:t>
            </a:r>
            <a:r>
              <a:rPr lang="en-US" dirty="0" smtClean="0">
                <a:latin typeface="Helvetica"/>
                <a:cs typeface="Helvetica"/>
              </a:rPr>
              <a:t>the words and phrases found in their classrooms </a:t>
            </a:r>
          </a:p>
          <a:p>
            <a:pPr>
              <a:buFontTx/>
              <a:buChar char="-"/>
            </a:pPr>
            <a:endParaRPr lang="en-US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Class discussion re: how one’s environment can shape or influence their personalities/identities </a:t>
            </a:r>
            <a:endParaRPr lang="en-US" dirty="0">
              <a:latin typeface="Helvetica"/>
              <a:cs typeface="Helvetica"/>
            </a:endParaRPr>
          </a:p>
          <a:p>
            <a:pPr marL="0" indent="0">
              <a:buNone/>
            </a:pPr>
            <a:endParaRPr lang="en-US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>
                <a:latin typeface="Helvetica"/>
                <a:cs typeface="Helvetica"/>
              </a:rPr>
              <a:t>Students then </a:t>
            </a:r>
            <a:r>
              <a:rPr lang="en-US" dirty="0" smtClean="0">
                <a:latin typeface="Helvetica"/>
                <a:cs typeface="Helvetica"/>
              </a:rPr>
              <a:t>wrote another Found poem using their status updates, comments and discussions etc. from the </a:t>
            </a:r>
            <a:r>
              <a:rPr lang="en-US" b="1" dirty="0" err="1" smtClean="0">
                <a:solidFill>
                  <a:srgbClr val="0000FF"/>
                </a:solidFill>
                <a:latin typeface="Helvetica"/>
                <a:cs typeface="Helvetica"/>
              </a:rPr>
              <a:t>Ning</a:t>
            </a:r>
            <a:r>
              <a:rPr lang="en-US" dirty="0" smtClean="0">
                <a:latin typeface="Helvetica"/>
                <a:cs typeface="Helvetica"/>
              </a:rPr>
              <a:t> and reflected on the personalities they portray on </a:t>
            </a:r>
            <a:r>
              <a:rPr lang="en-US" dirty="0" err="1" smtClean="0">
                <a:latin typeface="Helvetica"/>
                <a:cs typeface="Helvetica"/>
              </a:rPr>
              <a:t>Ning</a:t>
            </a:r>
            <a:r>
              <a:rPr lang="en-US" dirty="0" smtClean="0">
                <a:latin typeface="Helvetica"/>
                <a:cs typeface="Helvetica"/>
              </a:rPr>
              <a:t> based on what they publish. </a:t>
            </a:r>
          </a:p>
          <a:p>
            <a:pPr>
              <a:buFontTx/>
              <a:buChar char="-"/>
            </a:pPr>
            <a:endParaRPr lang="en-US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Larger class discussion then on how many ‘hats’ they wear or identities they have in their daily lives depending on the situations.</a:t>
            </a:r>
          </a:p>
          <a:p>
            <a:pPr>
              <a:buFontTx/>
              <a:buChar char="-"/>
            </a:pPr>
            <a:endParaRPr lang="en-US" dirty="0" smtClean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>
                <a:latin typeface="Helvetica"/>
                <a:cs typeface="Helvetica"/>
              </a:rPr>
              <a:t>U</a:t>
            </a:r>
            <a:r>
              <a:rPr lang="en-US" dirty="0" smtClean="0">
                <a:latin typeface="Helvetica"/>
                <a:cs typeface="Helvetica"/>
              </a:rPr>
              <a:t>ploaded their poems </a:t>
            </a:r>
            <a:r>
              <a:rPr lang="en-US" dirty="0">
                <a:latin typeface="Helvetica"/>
                <a:cs typeface="Helvetica"/>
              </a:rPr>
              <a:t>to </a:t>
            </a:r>
            <a:r>
              <a:rPr lang="en-US" dirty="0" err="1" smtClean="0">
                <a:latin typeface="Helvetica"/>
                <a:cs typeface="Helvetica"/>
              </a:rPr>
              <a:t>Ning</a:t>
            </a:r>
            <a:r>
              <a:rPr lang="en-US" dirty="0" smtClean="0">
                <a:latin typeface="Helvetica"/>
                <a:cs typeface="Helvetica"/>
              </a:rPr>
              <a:t> &amp; commented </a:t>
            </a:r>
            <a:r>
              <a:rPr lang="en-US" dirty="0">
                <a:latin typeface="Helvetica"/>
                <a:cs typeface="Helvetica"/>
              </a:rPr>
              <a:t>on each others’ poems</a:t>
            </a:r>
          </a:p>
          <a:p>
            <a:pPr marL="0" indent="0">
              <a:buNone/>
            </a:pPr>
            <a:endParaRPr lang="en-US" dirty="0">
              <a:solidFill>
                <a:srgbClr val="800000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881777" y="5519327"/>
            <a:ext cx="1199512" cy="1338673"/>
            <a:chOff x="7371304" y="4949633"/>
            <a:chExt cx="1709985" cy="1908368"/>
          </a:xfrm>
        </p:grpSpPr>
        <p:pic>
          <p:nvPicPr>
            <p:cNvPr id="4" name="Picture 3" descr="img-thing.jpg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667" b="94333" l="2000" r="96000">
                          <a14:foregroundMark x1="82000" y1="15667" x2="82000" y2="15667"/>
                          <a14:foregroundMark x1="46667" y1="74333" x2="46667" y2="74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576" y="5472288"/>
              <a:ext cx="1385713" cy="1385713"/>
            </a:xfrm>
            <a:prstGeom prst="rect">
              <a:avLst/>
            </a:prstGeom>
          </p:spPr>
        </p:pic>
        <p:pic>
          <p:nvPicPr>
            <p:cNvPr id="5" name="Picture 4" descr="Screen Shot 2013-06-02 at 10.13.35 PM.png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0374" y="4973438"/>
              <a:ext cx="558203" cy="545890"/>
            </a:xfrm>
            <a:prstGeom prst="rect">
              <a:avLst/>
            </a:prstGeom>
          </p:spPr>
        </p:pic>
        <p:pic>
          <p:nvPicPr>
            <p:cNvPr id="6" name="Picture 5" descr="Screen Shot 2013-06-02 at 10.13.43 PM.png"/>
            <p:cNvPicPr>
              <a:picLocks noChangeAspect="1"/>
            </p:cNvPicPr>
            <p:nvPr/>
          </p:nvPicPr>
          <p:blipFill>
            <a:blip r:embed="rId7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71304" y="5472288"/>
              <a:ext cx="618530" cy="522655"/>
            </a:xfrm>
            <a:prstGeom prst="rect">
              <a:avLst/>
            </a:prstGeom>
          </p:spPr>
        </p:pic>
        <p:pic>
          <p:nvPicPr>
            <p:cNvPr id="9" name="Picture 8" descr="Screen Shot 2013-06-02 at 10.13.43 PM.png"/>
            <p:cNvPicPr>
              <a:picLocks noChangeAspect="1"/>
            </p:cNvPicPr>
            <p:nvPr/>
          </p:nvPicPr>
          <p:blipFill>
            <a:blip r:embed="rId7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80569" y="4949633"/>
              <a:ext cx="618530" cy="522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175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dex.jpg"/>
          <p:cNvPicPr>
            <a:picLocks noChangeAspect="1"/>
          </p:cNvPicPr>
          <p:nvPr/>
        </p:nvPicPr>
        <p:blipFill>
          <a:blip r:embed="rId3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ounded Rectangle 11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894" y="695747"/>
            <a:ext cx="7520940" cy="548640"/>
          </a:xfrm>
        </p:spPr>
        <p:txBody>
          <a:bodyPr>
            <a:normAutofit fontScale="90000"/>
          </a:bodyPr>
          <a:lstStyle/>
          <a:p>
            <a:pPr lvl="0" algn="l"/>
            <a:r>
              <a:rPr lang="en-US" b="1" spc="300" dirty="0" smtClean="0">
                <a:latin typeface="Helvetica"/>
                <a:cs typeface="Helvetica"/>
              </a:rPr>
              <a:t>The Poetry – Found </a:t>
            </a:r>
            <a:endParaRPr lang="en-US" dirty="0"/>
          </a:p>
        </p:txBody>
      </p:sp>
      <p:pic>
        <p:nvPicPr>
          <p:cNvPr id="7" name="Content Placeholder 6" descr="Screen Shot 2013-06-03 at 1.17.31 AM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3" b="7353"/>
          <a:stretch>
            <a:fillRect/>
          </a:stretch>
        </p:blipFill>
        <p:spPr>
          <a:xfrm>
            <a:off x="271463" y="1390650"/>
            <a:ext cx="8072437" cy="4802188"/>
          </a:xfrm>
        </p:spPr>
      </p:pic>
      <p:grpSp>
        <p:nvGrpSpPr>
          <p:cNvPr id="10" name="Group 9"/>
          <p:cNvGrpSpPr/>
          <p:nvPr/>
        </p:nvGrpSpPr>
        <p:grpSpPr>
          <a:xfrm>
            <a:off x="8239861" y="5918954"/>
            <a:ext cx="841428" cy="939046"/>
            <a:chOff x="7371304" y="4949633"/>
            <a:chExt cx="1709985" cy="1908368"/>
          </a:xfrm>
        </p:grpSpPr>
        <p:pic>
          <p:nvPicPr>
            <p:cNvPr id="4" name="Picture 3" descr="img-thing.jpg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67" b="94333" l="2000" r="96000">
                          <a14:foregroundMark x1="82000" y1="15667" x2="82000" y2="15667"/>
                          <a14:foregroundMark x1="46667" y1="74333" x2="46667" y2="74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576" y="5472288"/>
              <a:ext cx="1385713" cy="1385713"/>
            </a:xfrm>
            <a:prstGeom prst="rect">
              <a:avLst/>
            </a:prstGeom>
          </p:spPr>
        </p:pic>
        <p:pic>
          <p:nvPicPr>
            <p:cNvPr id="5" name="Picture 4" descr="Screen Shot 2013-06-02 at 10.13.35 PM.png"/>
            <p:cNvPicPr>
              <a:picLocks noChangeAspect="1"/>
            </p:cNvPicPr>
            <p:nvPr/>
          </p:nvPicPr>
          <p:blipFill>
            <a:blip r:embed="rId7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0374" y="4973438"/>
              <a:ext cx="558203" cy="545890"/>
            </a:xfrm>
            <a:prstGeom prst="rect">
              <a:avLst/>
            </a:prstGeom>
          </p:spPr>
        </p:pic>
        <p:pic>
          <p:nvPicPr>
            <p:cNvPr id="6" name="Picture 5" descr="Screen Shot 2013-06-02 at 10.13.43 PM.png"/>
            <p:cNvPicPr>
              <a:picLocks noChangeAspect="1"/>
            </p:cNvPicPr>
            <p:nvPr/>
          </p:nvPicPr>
          <p:blipFill>
            <a:blip r:embed="rId9">
              <a:grayscl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71304" y="5472288"/>
              <a:ext cx="618530" cy="522655"/>
            </a:xfrm>
            <a:prstGeom prst="rect">
              <a:avLst/>
            </a:prstGeom>
          </p:spPr>
        </p:pic>
        <p:pic>
          <p:nvPicPr>
            <p:cNvPr id="9" name="Picture 8" descr="Screen Shot 2013-06-02 at 10.13.43 PM.png"/>
            <p:cNvPicPr>
              <a:picLocks noChangeAspect="1"/>
            </p:cNvPicPr>
            <p:nvPr/>
          </p:nvPicPr>
          <p:blipFill>
            <a:blip r:embed="rId9">
              <a:grayscl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80569" y="4949633"/>
              <a:ext cx="618530" cy="522655"/>
            </a:xfrm>
            <a:prstGeom prst="rect">
              <a:avLst/>
            </a:prstGeom>
          </p:spPr>
        </p:pic>
      </p:grpSp>
      <p:pic>
        <p:nvPicPr>
          <p:cNvPr id="11" name="Picture 10" descr="Screen Shot 2013-06-03 at 1.18.39 A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13" y="952500"/>
            <a:ext cx="6484487" cy="555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4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Rounded Rectangle 9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94" y="679201"/>
            <a:ext cx="8670233" cy="548640"/>
          </a:xfrm>
        </p:spPr>
        <p:txBody>
          <a:bodyPr>
            <a:noAutofit/>
          </a:bodyPr>
          <a:lstStyle/>
          <a:p>
            <a:r>
              <a:rPr lang="en-US" sz="3200" b="1" spc="300" dirty="0" smtClean="0">
                <a:latin typeface="Helvetica"/>
                <a:cs typeface="Helvetica"/>
              </a:rPr>
              <a:t>Discussion – Turning it over to you!</a:t>
            </a:r>
            <a:endParaRPr lang="en-US" sz="3200" b="1" spc="300" dirty="0">
              <a:latin typeface="Helvetica"/>
              <a:cs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685" y="1649268"/>
            <a:ext cx="4735070" cy="3841826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>
                <a:latin typeface="Helvetica"/>
                <a:cs typeface="Helvetica"/>
              </a:rPr>
              <a:t>Time Frame: </a:t>
            </a:r>
            <a:r>
              <a:rPr lang="en-US" sz="2000" b="0" dirty="0" smtClean="0">
                <a:latin typeface="Helvetica"/>
                <a:cs typeface="Helvetica"/>
              </a:rPr>
              <a:t>15 minutes </a:t>
            </a:r>
          </a:p>
          <a:p>
            <a:pPr lvl="0"/>
            <a:endParaRPr lang="en-US" sz="2000" b="0" dirty="0">
              <a:latin typeface="Helvetica"/>
              <a:cs typeface="Helvetica"/>
            </a:endParaRPr>
          </a:p>
          <a:p>
            <a:pPr lvl="0"/>
            <a:r>
              <a:rPr lang="en-US" sz="2000" dirty="0" smtClean="0">
                <a:latin typeface="Helvetica"/>
                <a:cs typeface="Helvetica"/>
              </a:rPr>
              <a:t>Feel free to…</a:t>
            </a:r>
          </a:p>
          <a:p>
            <a:pPr lvl="0"/>
            <a:endParaRPr lang="en-US" sz="2000" b="0" dirty="0" smtClean="0">
              <a:latin typeface="Helvetica"/>
              <a:cs typeface="Helvetica"/>
            </a:endParaRPr>
          </a:p>
          <a:p>
            <a:pPr lvl="0">
              <a:buFont typeface="Wingdings" charset="2"/>
              <a:buChar char="ü"/>
            </a:pPr>
            <a:r>
              <a:rPr lang="en-US" sz="2000" b="0" dirty="0" smtClean="0">
                <a:latin typeface="Helvetica"/>
                <a:cs typeface="Helvetica"/>
              </a:rPr>
              <a:t>Ask questions</a:t>
            </a:r>
          </a:p>
          <a:p>
            <a:pPr lvl="0">
              <a:buFont typeface="Wingdings" charset="2"/>
              <a:buChar char="ü"/>
            </a:pPr>
            <a:r>
              <a:rPr lang="en-US" sz="2000" b="0" dirty="0">
                <a:latin typeface="Helvetica"/>
                <a:cs typeface="Helvetica"/>
              </a:rPr>
              <a:t>M</a:t>
            </a:r>
            <a:r>
              <a:rPr lang="en-US" sz="2000" b="0" dirty="0" smtClean="0">
                <a:latin typeface="Helvetica"/>
                <a:cs typeface="Helvetica"/>
              </a:rPr>
              <a:t>ake </a:t>
            </a:r>
            <a:r>
              <a:rPr lang="en-US" sz="2000" b="0" dirty="0">
                <a:latin typeface="Helvetica"/>
                <a:cs typeface="Helvetica"/>
              </a:rPr>
              <a:t>connections to </a:t>
            </a:r>
            <a:r>
              <a:rPr lang="en-US" sz="2000" b="0" dirty="0" smtClean="0">
                <a:latin typeface="Helvetica"/>
                <a:cs typeface="Helvetica"/>
              </a:rPr>
              <a:t>your own work</a:t>
            </a:r>
            <a:endParaRPr lang="en-US" sz="2000" b="0" dirty="0">
              <a:latin typeface="Helvetica"/>
              <a:cs typeface="Helvetica"/>
            </a:endParaRPr>
          </a:p>
          <a:p>
            <a:pPr lvl="0">
              <a:buFont typeface="Wingdings" charset="2"/>
              <a:buChar char="ü"/>
            </a:pPr>
            <a:r>
              <a:rPr lang="en-US" sz="2000" b="0" dirty="0">
                <a:latin typeface="Helvetica"/>
                <a:cs typeface="Helvetica"/>
              </a:rPr>
              <a:t>D</a:t>
            </a:r>
            <a:r>
              <a:rPr lang="en-US" sz="2000" b="0" dirty="0" smtClean="0">
                <a:latin typeface="Helvetica"/>
                <a:cs typeface="Helvetica"/>
              </a:rPr>
              <a:t>iscuss concerns</a:t>
            </a:r>
            <a:endParaRPr lang="en-US" sz="2000" b="0" dirty="0">
              <a:latin typeface="Helvetica"/>
              <a:cs typeface="Helvetica"/>
            </a:endParaRPr>
          </a:p>
          <a:p>
            <a:pPr lvl="0">
              <a:buFont typeface="Wingdings" charset="2"/>
              <a:buChar char="ü"/>
            </a:pPr>
            <a:r>
              <a:rPr lang="en-US" sz="2000" b="0" dirty="0" smtClean="0">
                <a:latin typeface="Helvetica"/>
                <a:cs typeface="Helvetica"/>
              </a:rPr>
              <a:t>Discuss/consider </a:t>
            </a:r>
            <a:r>
              <a:rPr lang="en-US" sz="2000" b="0" dirty="0">
                <a:latin typeface="Helvetica"/>
                <a:cs typeface="Helvetica"/>
              </a:rPr>
              <a:t>the utility of </a:t>
            </a:r>
            <a:r>
              <a:rPr lang="en-US" sz="2000" b="0" dirty="0" smtClean="0">
                <a:latin typeface="Helvetica"/>
                <a:cs typeface="Helvetica"/>
              </a:rPr>
              <a:t>the ideas presented </a:t>
            </a:r>
            <a:r>
              <a:rPr lang="en-US" sz="2000" b="0" dirty="0">
                <a:latin typeface="Helvetica"/>
                <a:cs typeface="Helvetica"/>
              </a:rPr>
              <a:t>for </a:t>
            </a:r>
            <a:r>
              <a:rPr lang="en-US" sz="2000" b="0" dirty="0" smtClean="0">
                <a:latin typeface="Helvetica"/>
                <a:cs typeface="Helvetica"/>
              </a:rPr>
              <a:t>your </a:t>
            </a:r>
            <a:r>
              <a:rPr lang="en-US" sz="2000" b="0" dirty="0">
                <a:latin typeface="Helvetica"/>
                <a:cs typeface="Helvetica"/>
              </a:rPr>
              <a:t>own projects (during </a:t>
            </a:r>
            <a:r>
              <a:rPr lang="en-US" sz="2000" b="0" dirty="0" smtClean="0">
                <a:latin typeface="Helvetica"/>
                <a:cs typeface="Helvetica"/>
              </a:rPr>
              <a:t>this </a:t>
            </a:r>
            <a:r>
              <a:rPr lang="en-US" sz="2000" b="0" dirty="0">
                <a:latin typeface="Helvetica"/>
                <a:cs typeface="Helvetica"/>
              </a:rPr>
              <a:t>week or in the future</a:t>
            </a:r>
            <a:r>
              <a:rPr lang="en-US" sz="2000" b="0" dirty="0" smtClean="0">
                <a:latin typeface="Helvetica"/>
                <a:cs typeface="Helvetica"/>
              </a:rPr>
              <a:t>)</a:t>
            </a:r>
            <a:endParaRPr lang="en-US" sz="2000" b="0" dirty="0">
              <a:latin typeface="Helvetica"/>
              <a:cs typeface="Helvetica"/>
            </a:endParaRPr>
          </a:p>
          <a:p>
            <a:endParaRPr lang="en-US" sz="2000" b="0" dirty="0">
              <a:latin typeface="Helvetica"/>
              <a:cs typeface="Helvetic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6225" y="1649268"/>
            <a:ext cx="3655654" cy="3607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6158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141099" y="721276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794" y="908411"/>
            <a:ext cx="3733755" cy="54864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spc="300" dirty="0" smtClean="0">
                <a:latin typeface="Helvetica"/>
                <a:cs typeface="Helvetica"/>
              </a:rPr>
              <a:t>OVERVIEW</a:t>
            </a:r>
            <a:endParaRPr lang="en-US" b="1" spc="300" dirty="0">
              <a:latin typeface="Helvetica"/>
              <a:cs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794" y="2006874"/>
            <a:ext cx="4519524" cy="4014056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latin typeface="Helvetica"/>
                <a:cs typeface="Helvetica"/>
              </a:rPr>
              <a:t>Our latest </a:t>
            </a:r>
            <a:r>
              <a:rPr lang="en-US" dirty="0">
                <a:latin typeface="Helvetica"/>
                <a:cs typeface="Helvetica"/>
              </a:rPr>
              <a:t>digital literacies </a:t>
            </a:r>
            <a:r>
              <a:rPr lang="en-US" dirty="0" smtClean="0">
                <a:latin typeface="Helvetica"/>
                <a:cs typeface="Helvetica"/>
              </a:rPr>
              <a:t>research explored the </a:t>
            </a:r>
            <a:r>
              <a:rPr lang="en-US" dirty="0">
                <a:latin typeface="Helvetica"/>
                <a:cs typeface="Helvetica"/>
              </a:rPr>
              <a:t>creation and development of online and offline identities through a unit on poetry, a classroom social networking site called the </a:t>
            </a:r>
            <a:r>
              <a:rPr lang="en-US" dirty="0" err="1" smtClean="0">
                <a:latin typeface="Helvetica"/>
                <a:cs typeface="Helvetica"/>
              </a:rPr>
              <a:t>Ning</a:t>
            </a:r>
            <a:r>
              <a:rPr lang="en-US" dirty="0" smtClean="0">
                <a:latin typeface="Helvetica"/>
                <a:cs typeface="Helvetica"/>
              </a:rPr>
              <a:t> </a:t>
            </a:r>
            <a:r>
              <a:rPr lang="en-US" dirty="0">
                <a:latin typeface="Helvetica"/>
                <a:cs typeface="Helvetica"/>
              </a:rPr>
              <a:t>and various digital tools. </a:t>
            </a:r>
            <a:endParaRPr lang="en-US" dirty="0" smtClean="0">
              <a:latin typeface="Helvetica"/>
              <a:cs typeface="Helvetica"/>
            </a:endParaRPr>
          </a:p>
          <a:p>
            <a:pPr marL="0" indent="0">
              <a:buNone/>
            </a:pPr>
            <a:endParaRPr lang="en-US" dirty="0" smtClean="0">
              <a:latin typeface="Helvetica"/>
              <a:cs typeface="Helvetica"/>
            </a:endParaRPr>
          </a:p>
          <a:p>
            <a:endParaRPr lang="en-US" dirty="0">
              <a:latin typeface="Helvetica"/>
              <a:cs typeface="Helvetica"/>
            </a:endParaRPr>
          </a:p>
          <a:p>
            <a:r>
              <a:rPr lang="en-US" dirty="0" smtClean="0">
                <a:latin typeface="Helvetica"/>
                <a:cs typeface="Helvetica"/>
              </a:rPr>
              <a:t>The </a:t>
            </a:r>
            <a:r>
              <a:rPr lang="en-US" dirty="0">
                <a:latin typeface="Helvetica"/>
                <a:cs typeface="Helvetica"/>
              </a:rPr>
              <a:t>five poetry types upon which the lessons </a:t>
            </a:r>
            <a:r>
              <a:rPr lang="en-US" dirty="0" smtClean="0">
                <a:latin typeface="Helvetica"/>
                <a:cs typeface="Helvetica"/>
              </a:rPr>
              <a:t>were </a:t>
            </a:r>
            <a:r>
              <a:rPr lang="en-US" dirty="0">
                <a:latin typeface="Helvetica"/>
                <a:cs typeface="Helvetica"/>
              </a:rPr>
              <a:t>based include: acrostic, six-rooms of a poem, </a:t>
            </a:r>
            <a:r>
              <a:rPr lang="en-US" dirty="0" smtClean="0">
                <a:latin typeface="Helvetica"/>
                <a:cs typeface="Helvetica"/>
              </a:rPr>
              <a:t>postcard</a:t>
            </a:r>
            <a:r>
              <a:rPr lang="en-US" dirty="0">
                <a:latin typeface="Helvetica"/>
                <a:cs typeface="Helvetica"/>
              </a:rPr>
              <a:t>, spoken word, and found poetry.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8739" y="2006874"/>
            <a:ext cx="3686192" cy="24574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662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ndex.jpg"/>
          <p:cNvPicPr>
            <a:picLocks noChangeAspect="1"/>
          </p:cNvPicPr>
          <p:nvPr/>
        </p:nvPicPr>
        <p:blipFill>
          <a:blip r:embed="rId3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Rounded Rectangle 10"/>
          <p:cNvSpPr/>
          <p:nvPr/>
        </p:nvSpPr>
        <p:spPr>
          <a:xfrm>
            <a:off x="141099" y="542730"/>
            <a:ext cx="8512974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7004"/>
            <a:ext cx="5829545" cy="1143000"/>
          </a:xfrm>
        </p:spPr>
        <p:txBody>
          <a:bodyPr/>
          <a:lstStyle/>
          <a:p>
            <a:pPr algn="l"/>
            <a:r>
              <a:rPr lang="en-US" b="1" spc="300" dirty="0" smtClean="0">
                <a:latin typeface="Helvetica"/>
                <a:cs typeface="Helvetica"/>
              </a:rPr>
              <a:t>PROJECT FOCUS</a:t>
            </a:r>
            <a:endParaRPr lang="en-US" b="1" spc="300" dirty="0">
              <a:solidFill>
                <a:srgbClr val="800000"/>
              </a:solidFill>
              <a:latin typeface="Helvetica"/>
              <a:cs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98" y="1766460"/>
            <a:ext cx="4656267" cy="4757079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latin typeface="Helvetica"/>
                <a:cs typeface="Helvetica"/>
              </a:rPr>
              <a:t>To explore how adolescents’ identities are shaped and performed as they use a social networking platform to present themselves to the world</a:t>
            </a:r>
          </a:p>
          <a:p>
            <a:endParaRPr lang="en-US" sz="2000" dirty="0">
              <a:latin typeface="Helvetica"/>
              <a:cs typeface="Helvetica"/>
            </a:endParaRPr>
          </a:p>
          <a:p>
            <a:r>
              <a:rPr lang="en-US" sz="2000" dirty="0" smtClean="0">
                <a:latin typeface="Helvetica"/>
                <a:cs typeface="Helvetica"/>
              </a:rPr>
              <a:t>We also examined how online and offline identities correspond and differ in the context of adolescents’ out-of-school lives and their school lives</a:t>
            </a:r>
          </a:p>
          <a:p>
            <a:endParaRPr lang="en-US" sz="2000" dirty="0">
              <a:solidFill>
                <a:srgbClr val="FF0000"/>
              </a:solidFill>
              <a:latin typeface="Helvetica"/>
              <a:cs typeface="Helvetica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Helvetica"/>
                <a:cs typeface="Helvetica"/>
              </a:rPr>
              <a:t>Finally we observed how digital tools and a multimodal pedagogy engaged students and influenced their literary practices</a:t>
            </a:r>
            <a:endParaRPr lang="en-US" sz="2000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pic>
        <p:nvPicPr>
          <p:cNvPr id="6" name="Picture 5" descr="social-intranet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261" y="1741167"/>
            <a:ext cx="3704812" cy="33364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0748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ndex.jpg"/>
          <p:cNvPicPr>
            <a:picLocks noChangeAspect="1"/>
          </p:cNvPicPr>
          <p:nvPr/>
        </p:nvPicPr>
        <p:blipFill>
          <a:blip r:embed="rId3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Rounded Rectangle 9"/>
          <p:cNvSpPr/>
          <p:nvPr/>
        </p:nvSpPr>
        <p:spPr>
          <a:xfrm>
            <a:off x="141099" y="721276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12" y="919522"/>
            <a:ext cx="7979215" cy="54864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spc="300" dirty="0" smtClean="0">
                <a:latin typeface="Helvetica"/>
                <a:cs typeface="Helvetica"/>
              </a:rPr>
              <a:t>Theoretical Framework</a:t>
            </a:r>
            <a:endParaRPr lang="en-US" b="1" spc="300" dirty="0">
              <a:solidFill>
                <a:srgbClr val="800000"/>
              </a:solidFill>
              <a:latin typeface="Helvetica"/>
              <a:cs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133" y="1975821"/>
            <a:ext cx="4848373" cy="4894995"/>
          </a:xfrm>
        </p:spPr>
        <p:txBody>
          <a:bodyPr>
            <a:normAutofit fontScale="62500" lnSpcReduction="20000"/>
          </a:bodyPr>
          <a:lstStyle/>
          <a:p>
            <a:pPr>
              <a:buSzPct val="150000"/>
              <a:buFont typeface="Wingdings" charset="2"/>
              <a:buChar char="§"/>
              <a:defRPr/>
            </a:pPr>
            <a:r>
              <a:rPr lang="en-US" dirty="0">
                <a:latin typeface="Helvetica"/>
                <a:cs typeface="Helvetica"/>
              </a:rPr>
              <a:t>Communities of Practice (Wenger, 1998, 2000, 2007; </a:t>
            </a:r>
            <a:r>
              <a:rPr lang="en-US" dirty="0" err="1">
                <a:latin typeface="Helvetica"/>
                <a:cs typeface="Helvetica"/>
              </a:rPr>
              <a:t>Rourke</a:t>
            </a:r>
            <a:r>
              <a:rPr lang="en-US" dirty="0">
                <a:latin typeface="Helvetica"/>
                <a:cs typeface="Helvetica"/>
              </a:rPr>
              <a:t> et al., 2001; Salmon, 2005</a:t>
            </a:r>
            <a:r>
              <a:rPr lang="en-US" dirty="0" smtClean="0">
                <a:latin typeface="Helvetica"/>
                <a:cs typeface="Helvetica"/>
              </a:rPr>
              <a:t>)</a:t>
            </a:r>
          </a:p>
          <a:p>
            <a:pPr marL="285750" indent="-285750">
              <a:buSzPct val="150000"/>
              <a:buFont typeface="Wingdings" charset="2"/>
              <a:buChar char="§"/>
              <a:defRPr/>
            </a:pPr>
            <a:endParaRPr lang="en-US" dirty="0">
              <a:latin typeface="Helvetica"/>
              <a:cs typeface="Helvetica"/>
            </a:endParaRPr>
          </a:p>
          <a:p>
            <a:pPr>
              <a:buSzPct val="150000"/>
              <a:buFont typeface="Wingdings" charset="2"/>
              <a:buChar char="§"/>
              <a:defRPr/>
            </a:pPr>
            <a:r>
              <a:rPr lang="en-US" dirty="0">
                <a:latin typeface="Helvetica"/>
                <a:cs typeface="Helvetica"/>
              </a:rPr>
              <a:t>Affinity Spaces (Gee, 2004</a:t>
            </a:r>
            <a:r>
              <a:rPr lang="en-US" dirty="0" smtClean="0">
                <a:latin typeface="Helvetica"/>
                <a:cs typeface="Helvetica"/>
              </a:rPr>
              <a:t>)</a:t>
            </a:r>
          </a:p>
          <a:p>
            <a:pPr marL="285750" indent="-285750">
              <a:buSzPct val="150000"/>
              <a:buFont typeface="Wingdings" charset="2"/>
              <a:buChar char="§"/>
              <a:defRPr/>
            </a:pPr>
            <a:endParaRPr lang="en-US" dirty="0">
              <a:latin typeface="Helvetica"/>
              <a:cs typeface="Helvetica"/>
            </a:endParaRPr>
          </a:p>
          <a:p>
            <a:pPr>
              <a:buSzPct val="150000"/>
              <a:buFont typeface="Wingdings" charset="2"/>
              <a:buChar char="§"/>
              <a:defRPr/>
            </a:pPr>
            <a:r>
              <a:rPr lang="en-US" dirty="0">
                <a:latin typeface="Helvetica"/>
                <a:cs typeface="Helvetica"/>
              </a:rPr>
              <a:t>SNS in Education (Boyd, 2006; Brady, Holcomb &amp; Smith, 2010; </a:t>
            </a:r>
            <a:r>
              <a:rPr lang="en-US" dirty="0" err="1">
                <a:latin typeface="Helvetica"/>
                <a:cs typeface="Helvetica"/>
              </a:rPr>
              <a:t>Kear</a:t>
            </a:r>
            <a:r>
              <a:rPr lang="en-US" dirty="0">
                <a:latin typeface="Helvetica"/>
                <a:cs typeface="Helvetica"/>
              </a:rPr>
              <a:t>, 2011; </a:t>
            </a:r>
            <a:r>
              <a:rPr lang="en-US" dirty="0" err="1">
                <a:latin typeface="Helvetica"/>
                <a:cs typeface="Helvetica"/>
              </a:rPr>
              <a:t>Picciano</a:t>
            </a:r>
            <a:r>
              <a:rPr lang="en-US" dirty="0">
                <a:latin typeface="Helvetica"/>
                <a:cs typeface="Helvetica"/>
              </a:rPr>
              <a:t>, 2002)  </a:t>
            </a:r>
            <a:endParaRPr lang="en-US" dirty="0" smtClean="0">
              <a:latin typeface="Helvetica"/>
              <a:cs typeface="Helvetica"/>
            </a:endParaRPr>
          </a:p>
          <a:p>
            <a:pPr marL="285750" indent="-285750">
              <a:buSzPct val="150000"/>
              <a:buFont typeface="Wingdings" charset="2"/>
              <a:buChar char="§"/>
              <a:defRPr/>
            </a:pPr>
            <a:endParaRPr lang="en-US" dirty="0">
              <a:latin typeface="Helvetica"/>
              <a:cs typeface="Helvetica"/>
            </a:endParaRPr>
          </a:p>
          <a:p>
            <a:pPr>
              <a:buSzPct val="150000"/>
              <a:buFont typeface="Wingdings" charset="2"/>
              <a:buChar char="§"/>
              <a:defRPr/>
            </a:pPr>
            <a:r>
              <a:rPr lang="en-US" dirty="0">
                <a:latin typeface="Helvetica"/>
                <a:cs typeface="Helvetica"/>
              </a:rPr>
              <a:t>Social Presence in Online Learning (</a:t>
            </a:r>
            <a:r>
              <a:rPr lang="en-US" dirty="0" err="1">
                <a:latin typeface="Helvetica"/>
                <a:cs typeface="Helvetica"/>
              </a:rPr>
              <a:t>Bai</a:t>
            </a:r>
            <a:r>
              <a:rPr lang="en-US" dirty="0">
                <a:latin typeface="Helvetica"/>
                <a:cs typeface="Helvetica"/>
              </a:rPr>
              <a:t>, 2003; Cobb, 2009; </a:t>
            </a:r>
            <a:r>
              <a:rPr lang="en-US" dirty="0" err="1">
                <a:latin typeface="Helvetica"/>
                <a:cs typeface="Helvetica"/>
              </a:rPr>
              <a:t>DeSchryver</a:t>
            </a:r>
            <a:r>
              <a:rPr lang="en-US" dirty="0">
                <a:latin typeface="Helvetica"/>
                <a:cs typeface="Helvetica"/>
              </a:rPr>
              <a:t> et al., 2009</a:t>
            </a:r>
            <a:r>
              <a:rPr lang="en-US" dirty="0" smtClean="0">
                <a:latin typeface="Helvetica"/>
                <a:cs typeface="Helvetica"/>
              </a:rPr>
              <a:t>)</a:t>
            </a:r>
          </a:p>
          <a:p>
            <a:pPr marL="285750" indent="-285750">
              <a:buSzPct val="150000"/>
              <a:buFont typeface="Wingdings" charset="2"/>
              <a:buChar char="§"/>
              <a:defRPr/>
            </a:pPr>
            <a:endParaRPr lang="en-US" dirty="0">
              <a:latin typeface="Helvetica"/>
              <a:cs typeface="Helvetica"/>
            </a:endParaRPr>
          </a:p>
          <a:p>
            <a:pPr>
              <a:buSzPct val="150000"/>
              <a:buFont typeface="Wingdings" charset="2"/>
              <a:buChar char="§"/>
              <a:defRPr/>
            </a:pPr>
            <a:r>
              <a:rPr lang="en-US" dirty="0">
                <a:latin typeface="Helvetica"/>
                <a:cs typeface="Helvetica"/>
              </a:rPr>
              <a:t>Adolescent Identities (</a:t>
            </a:r>
            <a:r>
              <a:rPr lang="en-US" dirty="0" smtClean="0">
                <a:latin typeface="Helvetica"/>
                <a:cs typeface="Helvetica"/>
              </a:rPr>
              <a:t>Buckingham; </a:t>
            </a:r>
            <a:r>
              <a:rPr lang="en-US" dirty="0" err="1">
                <a:latin typeface="Helvetica"/>
                <a:cs typeface="Helvetica"/>
              </a:rPr>
              <a:t>Ke</a:t>
            </a:r>
            <a:r>
              <a:rPr lang="en-US" dirty="0">
                <a:latin typeface="Helvetica"/>
                <a:cs typeface="Helvetica"/>
              </a:rPr>
              <a:t>, Chavez &amp; </a:t>
            </a:r>
            <a:r>
              <a:rPr lang="en-US" dirty="0" err="1">
                <a:latin typeface="Helvetica"/>
                <a:cs typeface="Helvetica"/>
              </a:rPr>
              <a:t>Causarano</a:t>
            </a:r>
            <a:r>
              <a:rPr lang="en-US" dirty="0">
                <a:latin typeface="Helvetica"/>
                <a:cs typeface="Helvetica"/>
              </a:rPr>
              <a:t>, </a:t>
            </a:r>
            <a:r>
              <a:rPr lang="en-US" dirty="0" smtClean="0">
                <a:latin typeface="Helvetica"/>
                <a:cs typeface="Helvetica"/>
              </a:rPr>
              <a:t>2011)</a:t>
            </a:r>
            <a:endParaRPr lang="en-US" dirty="0">
              <a:latin typeface="Helvetica"/>
              <a:cs typeface="Helvetica"/>
            </a:endParaRPr>
          </a:p>
          <a:p>
            <a:pPr marL="285750" indent="-285750">
              <a:buFont typeface="Wingdings" charset="2"/>
              <a:buChar char="§"/>
            </a:pPr>
            <a:endParaRPr lang="en-US" dirty="0">
              <a:latin typeface="Helvetica"/>
              <a:cs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4112" y="1931927"/>
            <a:ext cx="345184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§"/>
            </a:pPr>
            <a:r>
              <a:rPr lang="en-US" sz="2000" dirty="0" smtClean="0">
                <a:solidFill>
                  <a:srgbClr val="000000"/>
                </a:solidFill>
                <a:latin typeface="Helvetica"/>
                <a:cs typeface="Helvetica"/>
              </a:rPr>
              <a:t>New </a:t>
            </a: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Literacies (</a:t>
            </a:r>
            <a:r>
              <a:rPr lang="en-US" sz="2000" dirty="0" err="1">
                <a:solidFill>
                  <a:srgbClr val="000000"/>
                </a:solidFill>
                <a:latin typeface="Helvetica"/>
                <a:cs typeface="Helvetica"/>
              </a:rPr>
              <a:t>Lankshear</a:t>
            </a: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 &amp; </a:t>
            </a:r>
            <a:r>
              <a:rPr lang="en-US" sz="2000" dirty="0" err="1">
                <a:solidFill>
                  <a:srgbClr val="000000"/>
                </a:solidFill>
                <a:latin typeface="Helvetica"/>
                <a:cs typeface="Helvetica"/>
              </a:rPr>
              <a:t>Knobel</a:t>
            </a: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, 2006; </a:t>
            </a:r>
            <a:r>
              <a:rPr lang="en-US" sz="2000" dirty="0" err="1">
                <a:solidFill>
                  <a:srgbClr val="000000"/>
                </a:solidFill>
                <a:latin typeface="Helvetica"/>
                <a:cs typeface="Helvetica"/>
              </a:rPr>
              <a:t>Coiro</a:t>
            </a: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, 2004)</a:t>
            </a:r>
          </a:p>
          <a:p>
            <a:pPr marL="342900" indent="-342900">
              <a:buFont typeface="Wingdings" charset="2"/>
              <a:buChar char="§"/>
            </a:pPr>
            <a:endParaRPr lang="en-US" sz="2000" dirty="0" smtClean="0">
              <a:solidFill>
                <a:srgbClr val="000000"/>
              </a:solidFill>
              <a:latin typeface="Helvetica"/>
              <a:cs typeface="Helvetica"/>
            </a:endParaRPr>
          </a:p>
          <a:p>
            <a:endParaRPr lang="en-US" sz="2000" dirty="0">
              <a:solidFill>
                <a:srgbClr val="000000"/>
              </a:solidFill>
              <a:latin typeface="Helvetica"/>
              <a:cs typeface="Helvetica"/>
            </a:endParaRPr>
          </a:p>
          <a:p>
            <a:pPr marL="342900" indent="-342900">
              <a:buFont typeface="Wingdings" charset="2"/>
              <a:buChar char="§"/>
            </a:pPr>
            <a:r>
              <a:rPr lang="en-US" sz="2000" dirty="0" err="1">
                <a:solidFill>
                  <a:srgbClr val="000000"/>
                </a:solidFill>
                <a:latin typeface="Helvetica"/>
                <a:cs typeface="Helvetica"/>
              </a:rPr>
              <a:t>Multiliteracies</a:t>
            </a: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 (NLG, 1996; </a:t>
            </a:r>
            <a:r>
              <a:rPr lang="en-US" sz="2000" dirty="0" err="1">
                <a:solidFill>
                  <a:srgbClr val="000000"/>
                </a:solidFill>
                <a:latin typeface="Helvetica"/>
                <a:cs typeface="Helvetica"/>
              </a:rPr>
              <a:t>Selber</a:t>
            </a: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, 2004</a:t>
            </a:r>
            <a:r>
              <a:rPr lang="en-US" sz="2000" dirty="0" smtClean="0">
                <a:solidFill>
                  <a:srgbClr val="000000"/>
                </a:solidFill>
                <a:latin typeface="Helvetica"/>
                <a:cs typeface="Helvetica"/>
              </a:rPr>
              <a:t>)</a:t>
            </a:r>
            <a:endParaRPr lang="en-US" sz="2000" dirty="0">
              <a:solidFill>
                <a:srgbClr val="000000"/>
              </a:solidFill>
              <a:latin typeface="Helvetica"/>
              <a:cs typeface="Helvetica"/>
            </a:endParaRPr>
          </a:p>
          <a:p>
            <a:pPr marL="342900" indent="-342900">
              <a:buFont typeface="Wingdings" charset="2"/>
              <a:buChar char="§"/>
            </a:pPr>
            <a:endParaRPr lang="en-US" sz="2000" dirty="0" smtClean="0">
              <a:solidFill>
                <a:srgbClr val="000000"/>
              </a:solidFill>
              <a:latin typeface="Helvetica"/>
              <a:cs typeface="Helvetica"/>
            </a:endParaRPr>
          </a:p>
          <a:p>
            <a:pPr marL="342900" indent="-342900">
              <a:buFont typeface="Wingdings" charset="2"/>
              <a:buChar char="§"/>
            </a:pPr>
            <a:endParaRPr lang="en-US" sz="2000" dirty="0">
              <a:solidFill>
                <a:srgbClr val="000000"/>
              </a:solidFill>
              <a:latin typeface="Helvetica"/>
              <a:cs typeface="Helvetica"/>
            </a:endParaRPr>
          </a:p>
          <a:p>
            <a:pPr marL="342900" indent="-342900">
              <a:buFont typeface="Wingdings" charset="2"/>
              <a:buChar char="§"/>
            </a:pP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Digital Literacies (</a:t>
            </a:r>
            <a:r>
              <a:rPr lang="en-US" sz="2000" dirty="0" err="1">
                <a:solidFill>
                  <a:srgbClr val="000000"/>
                </a:solidFill>
                <a:latin typeface="Helvetica"/>
                <a:cs typeface="Helvetica"/>
              </a:rPr>
              <a:t>Lankshear</a:t>
            </a: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 &amp; </a:t>
            </a:r>
            <a:r>
              <a:rPr lang="en-US" sz="2000" dirty="0" err="1">
                <a:solidFill>
                  <a:srgbClr val="000000"/>
                </a:solidFill>
                <a:latin typeface="Helvetica"/>
                <a:cs typeface="Helvetica"/>
              </a:rPr>
              <a:t>Knobel</a:t>
            </a:r>
            <a:r>
              <a:rPr lang="en-US" sz="2000" dirty="0">
                <a:solidFill>
                  <a:srgbClr val="000000"/>
                </a:solidFill>
                <a:latin typeface="Helvetica"/>
                <a:cs typeface="Helvetica"/>
              </a:rPr>
              <a:t>, 2008; Frey, Fisher, Gonzalez, 2010)</a:t>
            </a:r>
          </a:p>
          <a:p>
            <a:pPr marL="342900" indent="-342900">
              <a:buFont typeface="Wingdings" charset="2"/>
              <a:buChar char="§"/>
            </a:pPr>
            <a:endParaRPr lang="en-US" sz="2000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377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Rounded Rectangle 10"/>
          <p:cNvSpPr/>
          <p:nvPr/>
        </p:nvSpPr>
        <p:spPr>
          <a:xfrm>
            <a:off x="141099" y="721276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8466"/>
            <a:ext cx="8229600" cy="1143000"/>
          </a:xfrm>
        </p:spPr>
        <p:txBody>
          <a:bodyPr/>
          <a:lstStyle/>
          <a:p>
            <a:pPr algn="l"/>
            <a:r>
              <a:rPr lang="en-US" b="1" spc="300" dirty="0" smtClean="0">
                <a:latin typeface="Helvetica"/>
                <a:cs typeface="Helvetica"/>
              </a:rPr>
              <a:t>Context</a:t>
            </a:r>
            <a:endParaRPr lang="en-US" b="1" spc="300" dirty="0">
              <a:solidFill>
                <a:srgbClr val="800000"/>
              </a:solidFill>
              <a:latin typeface="Helvetica"/>
              <a:cs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876" y="1892585"/>
            <a:ext cx="4122298" cy="4144179"/>
          </a:xfrm>
        </p:spPr>
        <p:txBody>
          <a:bodyPr>
            <a:normAutofit fontScale="85000" lnSpcReduction="10000"/>
          </a:bodyPr>
          <a:lstStyle/>
          <a:p>
            <a:pPr>
              <a:buFont typeface="Wingdings" charset="2"/>
              <a:buChar char="§"/>
            </a:pPr>
            <a:r>
              <a:rPr lang="en-US" dirty="0" smtClean="0"/>
              <a:t>Toronto, Ontario, Canada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Three grade six classes</a:t>
            </a:r>
          </a:p>
          <a:p>
            <a:pPr>
              <a:buFont typeface="Wingdings" charset="2"/>
              <a:buChar char="§"/>
            </a:pPr>
            <a:r>
              <a:rPr lang="en-US" dirty="0" smtClean="0">
                <a:solidFill>
                  <a:srgbClr val="000000"/>
                </a:solidFill>
              </a:rPr>
              <a:t>78 students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90%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/>
              <a:t>o</a:t>
            </a:r>
            <a:r>
              <a:rPr lang="en-US" dirty="0" smtClean="0"/>
              <a:t>f students immigrants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 smtClean="0">
                <a:solidFill>
                  <a:srgbClr val="000000"/>
                </a:solidFill>
              </a:rPr>
              <a:t>21%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smtClean="0"/>
              <a:t>From war-torn countries</a:t>
            </a:r>
          </a:p>
          <a:p>
            <a:pPr>
              <a:buFont typeface="Wingdings" charset="2"/>
              <a:buChar char="§"/>
            </a:pPr>
            <a:r>
              <a:rPr lang="en-US" dirty="0" smtClean="0">
                <a:solidFill>
                  <a:srgbClr val="000000"/>
                </a:solidFill>
              </a:rPr>
              <a:t>12% ESL students</a:t>
            </a:r>
          </a:p>
          <a:p>
            <a:pPr>
              <a:buFont typeface="Wingdings" charset="2"/>
              <a:buChar char="§"/>
            </a:pPr>
            <a:r>
              <a:rPr lang="en-US" dirty="0" smtClean="0">
                <a:solidFill>
                  <a:srgbClr val="000000"/>
                </a:solidFill>
              </a:rPr>
              <a:t>10% Resource students</a:t>
            </a:r>
          </a:p>
          <a:p>
            <a:pPr>
              <a:buFont typeface="Wingdings" charset="2"/>
              <a:buChar char="§"/>
            </a:pPr>
            <a:endParaRPr lang="en-US" dirty="0" smtClean="0"/>
          </a:p>
        </p:txBody>
      </p:sp>
      <p:pic>
        <p:nvPicPr>
          <p:cNvPr id="4" name="Picture 3" descr="IMG_222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870" y="2040455"/>
            <a:ext cx="4155797" cy="31040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1354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520" y="1684196"/>
            <a:ext cx="4562202" cy="4948405"/>
          </a:xfrm>
        </p:spPr>
        <p:txBody>
          <a:bodyPr>
            <a:normAutofit fontScale="70000" lnSpcReduction="20000"/>
          </a:bodyPr>
          <a:lstStyle/>
          <a:p>
            <a:pPr>
              <a:buFont typeface="Wingdings" charset="2"/>
              <a:buChar char="§"/>
            </a:pPr>
            <a:r>
              <a:rPr lang="en-US" dirty="0" err="1" smtClean="0">
                <a:latin typeface="Helvetica"/>
                <a:cs typeface="Helvetica"/>
              </a:rPr>
              <a:t>Macbook</a:t>
            </a:r>
            <a:r>
              <a:rPr lang="en-US" dirty="0" smtClean="0">
                <a:latin typeface="Helvetica"/>
                <a:cs typeface="Helvetica"/>
              </a:rPr>
              <a:t> laptops</a:t>
            </a:r>
          </a:p>
          <a:p>
            <a:pPr>
              <a:buFont typeface="Wingdings" charset="2"/>
              <a:buChar char="§"/>
            </a:pPr>
            <a:endParaRPr lang="en-US" dirty="0" smtClean="0">
              <a:latin typeface="Helvetica"/>
              <a:cs typeface="Helvetica"/>
            </a:endParaRPr>
          </a:p>
          <a:p>
            <a:pPr>
              <a:buFont typeface="Wingdings" charset="2"/>
              <a:buChar char="§"/>
            </a:pPr>
            <a:r>
              <a:rPr lang="en-US" dirty="0" smtClean="0">
                <a:latin typeface="Helvetica"/>
                <a:cs typeface="Helvetica"/>
              </a:rPr>
              <a:t>Ubiquitous </a:t>
            </a:r>
            <a:r>
              <a:rPr lang="en-US" dirty="0" err="1" smtClean="0">
                <a:latin typeface="Helvetica"/>
                <a:cs typeface="Helvetica"/>
              </a:rPr>
              <a:t>wifi</a:t>
            </a:r>
            <a:r>
              <a:rPr lang="en-US" dirty="0" smtClean="0">
                <a:latin typeface="Helvetica"/>
                <a:cs typeface="Helvetica"/>
              </a:rPr>
              <a:t> access</a:t>
            </a:r>
          </a:p>
          <a:p>
            <a:pPr>
              <a:buFont typeface="Wingdings" charset="2"/>
              <a:buChar char="§"/>
            </a:pPr>
            <a:endParaRPr lang="en-US" dirty="0" smtClean="0">
              <a:latin typeface="Helvetica"/>
              <a:cs typeface="Helvetica"/>
            </a:endParaRPr>
          </a:p>
          <a:p>
            <a:pPr>
              <a:buFont typeface="Wingdings" charset="2"/>
              <a:buChar char="§"/>
            </a:pPr>
            <a:r>
              <a:rPr lang="en-US" dirty="0" smtClean="0">
                <a:latin typeface="Helvetica"/>
                <a:cs typeface="Helvetica"/>
              </a:rPr>
              <a:t>Websites: </a:t>
            </a:r>
            <a:r>
              <a:rPr lang="en-US" dirty="0" err="1" smtClean="0">
                <a:latin typeface="Helvetica"/>
                <a:cs typeface="Helvetica"/>
              </a:rPr>
              <a:t>readwritethink.org</a:t>
            </a:r>
            <a:r>
              <a:rPr lang="en-US" dirty="0" smtClean="0">
                <a:latin typeface="Helvetica"/>
                <a:cs typeface="Helvetica"/>
              </a:rPr>
              <a:t>; </a:t>
            </a:r>
            <a:r>
              <a:rPr lang="en-US" dirty="0" err="1" smtClean="0">
                <a:latin typeface="Helvetica"/>
                <a:cs typeface="Helvetica"/>
              </a:rPr>
              <a:t>writeordie.com</a:t>
            </a:r>
            <a:r>
              <a:rPr lang="en-US" dirty="0" smtClean="0">
                <a:latin typeface="Helvetica"/>
                <a:cs typeface="Helvetica"/>
              </a:rPr>
              <a:t>; </a:t>
            </a:r>
            <a:r>
              <a:rPr lang="en-US" dirty="0" err="1" smtClean="0">
                <a:latin typeface="Helvetica"/>
                <a:cs typeface="Helvetica"/>
              </a:rPr>
              <a:t>Wordle.net</a:t>
            </a:r>
            <a:r>
              <a:rPr lang="en-US" dirty="0" smtClean="0">
                <a:latin typeface="Helvetica"/>
                <a:cs typeface="Helvetica"/>
              </a:rPr>
              <a:t>; YouTube; </a:t>
            </a:r>
            <a:r>
              <a:rPr lang="en-US" dirty="0" err="1" smtClean="0">
                <a:latin typeface="Helvetica"/>
                <a:cs typeface="Helvetica"/>
              </a:rPr>
              <a:t>Glogster</a:t>
            </a:r>
            <a:r>
              <a:rPr lang="en-US" dirty="0" smtClean="0">
                <a:latin typeface="Helvetica"/>
                <a:cs typeface="Helvetica"/>
              </a:rPr>
              <a:t> </a:t>
            </a:r>
          </a:p>
          <a:p>
            <a:pPr>
              <a:buFont typeface="Wingdings" charset="2"/>
              <a:buChar char="§"/>
            </a:pPr>
            <a:endParaRPr lang="en-US" dirty="0" smtClean="0">
              <a:latin typeface="Helvetica"/>
              <a:cs typeface="Helvetica"/>
            </a:endParaRPr>
          </a:p>
          <a:p>
            <a:pPr>
              <a:buFont typeface="Wingdings" charset="2"/>
              <a:buChar char="§"/>
            </a:pPr>
            <a:r>
              <a:rPr lang="en-US" dirty="0">
                <a:latin typeface="Helvetica"/>
                <a:cs typeface="Helvetica"/>
              </a:rPr>
              <a:t>C</a:t>
            </a:r>
            <a:r>
              <a:rPr lang="en-US" dirty="0" smtClean="0">
                <a:latin typeface="Helvetica"/>
                <a:cs typeface="Helvetica"/>
              </a:rPr>
              <a:t>omputer software: Microsoft Word; PPT; iMovie</a:t>
            </a:r>
          </a:p>
          <a:p>
            <a:pPr>
              <a:buFont typeface="Wingdings" charset="2"/>
              <a:buChar char="§"/>
            </a:pPr>
            <a:endParaRPr lang="en-US" dirty="0" smtClean="0">
              <a:latin typeface="Helvetica"/>
              <a:cs typeface="Helvetica"/>
            </a:endParaRPr>
          </a:p>
          <a:p>
            <a:pPr>
              <a:buFont typeface="Wingdings" charset="2"/>
              <a:buChar char="§"/>
            </a:pPr>
            <a:r>
              <a:rPr lang="en-US" dirty="0" smtClean="0">
                <a:latin typeface="Helvetica"/>
                <a:cs typeface="Helvetica"/>
              </a:rPr>
              <a:t>Thematic focus on identity development and dual identity (both online/offline dual identity and two nationalities dual identity)</a:t>
            </a:r>
          </a:p>
          <a:p>
            <a:pPr>
              <a:buFont typeface="Wingdings" charset="2"/>
              <a:buChar char="§"/>
            </a:pPr>
            <a:endParaRPr lang="en-US" dirty="0" smtClean="0">
              <a:latin typeface="Helvetica"/>
              <a:cs typeface="Helvetica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41522" y="321678"/>
            <a:ext cx="8229600" cy="1143000"/>
          </a:xfrm>
        </p:spPr>
        <p:txBody>
          <a:bodyPr/>
          <a:lstStyle/>
          <a:p>
            <a:pPr algn="l"/>
            <a:r>
              <a:rPr lang="en-US" b="1" spc="300" dirty="0" smtClean="0">
                <a:latin typeface="Helvetica"/>
                <a:cs typeface="Helvetica"/>
              </a:rPr>
              <a:t>Context</a:t>
            </a:r>
            <a:endParaRPr lang="en-US" b="1" spc="300" dirty="0">
              <a:solidFill>
                <a:srgbClr val="800000"/>
              </a:solidFill>
              <a:latin typeface="Helvetica"/>
              <a:cs typeface="Helvetica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722" y="2046551"/>
            <a:ext cx="3876209" cy="29071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2008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6951" y="1496038"/>
            <a:ext cx="4250768" cy="5139976"/>
          </a:xfrm>
        </p:spPr>
        <p:txBody>
          <a:bodyPr>
            <a:normAutofit fontScale="62500" lnSpcReduction="20000"/>
          </a:bodyPr>
          <a:lstStyle/>
          <a:p>
            <a:pPr>
              <a:buFont typeface="Wingdings" charset="2"/>
              <a:buChar char="§"/>
            </a:pPr>
            <a:endParaRPr lang="en-US" dirty="0" smtClean="0">
              <a:latin typeface="Helvetica"/>
              <a:cs typeface="Helvetica"/>
            </a:endParaRPr>
          </a:p>
          <a:p>
            <a:pPr>
              <a:buFont typeface="Wingdings" charset="2"/>
              <a:buChar char="§"/>
            </a:pPr>
            <a:r>
              <a:rPr lang="en-US" dirty="0" err="1" smtClean="0">
                <a:latin typeface="Helvetica"/>
                <a:cs typeface="Helvetica"/>
              </a:rPr>
              <a:t>Ning</a:t>
            </a:r>
            <a:r>
              <a:rPr lang="en-US" dirty="0" smtClean="0">
                <a:latin typeface="Helvetica"/>
                <a:cs typeface="Helvetica"/>
              </a:rPr>
              <a:t> </a:t>
            </a:r>
            <a:r>
              <a:rPr lang="en-US" dirty="0">
                <a:latin typeface="Helvetica"/>
                <a:cs typeface="Helvetica"/>
              </a:rPr>
              <a:t>network – social networking site where students </a:t>
            </a:r>
            <a:r>
              <a:rPr lang="en-US" dirty="0" smtClean="0">
                <a:latin typeface="Helvetica"/>
                <a:cs typeface="Helvetica"/>
              </a:rPr>
              <a:t>could:</a:t>
            </a:r>
          </a:p>
          <a:p>
            <a:pPr>
              <a:buFont typeface="Wingdings" charset="2"/>
              <a:buChar char="§"/>
            </a:pPr>
            <a:endParaRPr lang="en-US" dirty="0" smtClean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personalize </a:t>
            </a:r>
            <a:r>
              <a:rPr lang="en-US" dirty="0">
                <a:latin typeface="Helvetica"/>
                <a:cs typeface="Helvetica"/>
              </a:rPr>
              <a:t>their profile </a:t>
            </a:r>
            <a:r>
              <a:rPr lang="en-US" dirty="0" smtClean="0">
                <a:latin typeface="Helvetica"/>
                <a:cs typeface="Helvetica"/>
              </a:rPr>
              <a:t>pages </a:t>
            </a:r>
            <a:endParaRPr lang="en-US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‘</a:t>
            </a:r>
            <a:r>
              <a:rPr lang="en-US" dirty="0">
                <a:latin typeface="Helvetica"/>
                <a:cs typeface="Helvetica"/>
              </a:rPr>
              <a:t>friend’ other </a:t>
            </a:r>
            <a:r>
              <a:rPr lang="en-US" dirty="0" err="1">
                <a:latin typeface="Helvetica"/>
                <a:cs typeface="Helvetica"/>
              </a:rPr>
              <a:t>Ning</a:t>
            </a:r>
            <a:r>
              <a:rPr lang="en-US" dirty="0">
                <a:latin typeface="Helvetica"/>
                <a:cs typeface="Helvetica"/>
              </a:rPr>
              <a:t> </a:t>
            </a:r>
            <a:r>
              <a:rPr lang="en-US" dirty="0" smtClean="0">
                <a:latin typeface="Helvetica"/>
                <a:cs typeface="Helvetica"/>
              </a:rPr>
              <a:t>members	</a:t>
            </a: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post </a:t>
            </a:r>
            <a:r>
              <a:rPr lang="en-US" dirty="0">
                <a:latin typeface="Helvetica"/>
                <a:cs typeface="Helvetica"/>
              </a:rPr>
              <a:t>photos, </a:t>
            </a:r>
            <a:r>
              <a:rPr lang="en-US" dirty="0" smtClean="0">
                <a:latin typeface="Helvetica"/>
                <a:cs typeface="Helvetica"/>
              </a:rPr>
              <a:t>videos</a:t>
            </a:r>
            <a:endParaRPr lang="en-US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post status updates</a:t>
            </a: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post </a:t>
            </a:r>
            <a:r>
              <a:rPr lang="en-US" dirty="0">
                <a:latin typeface="Helvetica"/>
                <a:cs typeface="Helvetica"/>
              </a:rPr>
              <a:t>comments and </a:t>
            </a:r>
            <a:r>
              <a:rPr lang="en-US" dirty="0" smtClean="0">
                <a:latin typeface="Helvetica"/>
                <a:cs typeface="Helvetica"/>
              </a:rPr>
              <a:t>discussions</a:t>
            </a:r>
            <a:endParaRPr lang="en-US" dirty="0">
              <a:latin typeface="Helvetica"/>
              <a:cs typeface="Helvetica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‘</a:t>
            </a:r>
            <a:r>
              <a:rPr lang="en-US" dirty="0">
                <a:latin typeface="Helvetica"/>
                <a:cs typeface="Helvetica"/>
              </a:rPr>
              <a:t>Like’ photos, comments and </a:t>
            </a:r>
            <a:r>
              <a:rPr lang="en-US" dirty="0" smtClean="0">
                <a:latin typeface="Helvetica"/>
                <a:cs typeface="Helvetica"/>
              </a:rPr>
              <a:t>	videos </a:t>
            </a:r>
            <a:r>
              <a:rPr lang="en-US" dirty="0">
                <a:latin typeface="Helvetica"/>
                <a:cs typeface="Helvetica"/>
              </a:rPr>
              <a:t>posted by other </a:t>
            </a:r>
            <a:r>
              <a:rPr lang="en-US" dirty="0" smtClean="0">
                <a:latin typeface="Helvetica"/>
                <a:cs typeface="Helvetica"/>
              </a:rPr>
              <a:t>   </a:t>
            </a:r>
          </a:p>
          <a:p>
            <a:pPr marL="0" indent="0">
              <a:buNone/>
            </a:pPr>
            <a:r>
              <a:rPr lang="en-US" dirty="0" smtClean="0">
                <a:latin typeface="Helvetica"/>
                <a:cs typeface="Helvetica"/>
              </a:rPr>
              <a:t>	members 	</a:t>
            </a:r>
          </a:p>
          <a:p>
            <a:pPr>
              <a:buFontTx/>
              <a:buChar char="-"/>
            </a:pPr>
            <a:r>
              <a:rPr lang="en-US" dirty="0" smtClean="0">
                <a:latin typeface="Helvetica"/>
                <a:cs typeface="Helvetica"/>
              </a:rPr>
              <a:t>create groups</a:t>
            </a:r>
          </a:p>
          <a:p>
            <a:pPr>
              <a:buFont typeface="Wingdings" charset="2"/>
              <a:buChar char="§"/>
            </a:pPr>
            <a:endParaRPr lang="en-US" dirty="0">
              <a:latin typeface="Helvetica"/>
              <a:cs typeface="Helvetica"/>
            </a:endParaRPr>
          </a:p>
          <a:p>
            <a:pPr>
              <a:buFont typeface="Wingdings" charset="2"/>
              <a:buChar char="§"/>
            </a:pPr>
            <a:r>
              <a:rPr lang="en-US" dirty="0">
                <a:latin typeface="Helvetica"/>
                <a:cs typeface="Helvetica"/>
                <a:hlinkClick r:id="rId3"/>
              </a:rPr>
              <a:t>http://digitalliteracies.ning.com/profile/</a:t>
            </a:r>
            <a:r>
              <a:rPr lang="en-US" dirty="0" smtClean="0">
                <a:latin typeface="Helvetica"/>
                <a:cs typeface="Helvetica"/>
                <a:hlinkClick r:id="rId3"/>
              </a:rPr>
              <a:t>LauraMorrison</a:t>
            </a:r>
            <a:endParaRPr lang="en-US" dirty="0" smtClean="0">
              <a:latin typeface="Helvetica"/>
              <a:cs typeface="Helvetica"/>
            </a:endParaRPr>
          </a:p>
          <a:p>
            <a:pPr>
              <a:buFont typeface="Wingdings" charset="2"/>
              <a:buChar char="§"/>
            </a:pPr>
            <a:endParaRPr lang="en-US" dirty="0">
              <a:latin typeface="Helvetica"/>
              <a:cs typeface="Helvetica"/>
            </a:endParaRPr>
          </a:p>
        </p:txBody>
      </p:sp>
      <p:pic>
        <p:nvPicPr>
          <p:cNvPr id="4" name="Picture 3" descr="Ning-Social-Networ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075" y="1825316"/>
            <a:ext cx="4206630" cy="2692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500" dist="101600" dir="5400000" sy="-100000" algn="bl" rotWithShape="0"/>
          </a:effectLst>
        </p:spPr>
      </p:pic>
      <p:sp>
        <p:nvSpPr>
          <p:cNvPr id="12" name="Rounded Rectangle 11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94488" y="353038"/>
            <a:ext cx="8229600" cy="1143000"/>
          </a:xfrm>
        </p:spPr>
        <p:txBody>
          <a:bodyPr/>
          <a:lstStyle/>
          <a:p>
            <a:pPr algn="l"/>
            <a:r>
              <a:rPr lang="en-US" b="1" spc="300" dirty="0" smtClean="0">
                <a:latin typeface="Helvetica"/>
                <a:cs typeface="Helvetica"/>
              </a:rPr>
              <a:t>Context</a:t>
            </a:r>
            <a:endParaRPr lang="en-US" b="1" spc="300" dirty="0">
              <a:solidFill>
                <a:srgbClr val="800000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68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dex.jpg"/>
          <p:cNvPicPr>
            <a:picLocks noChangeAspect="1"/>
          </p:cNvPicPr>
          <p:nvPr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894" y="921713"/>
            <a:ext cx="7520940" cy="548640"/>
          </a:xfrm>
        </p:spPr>
        <p:txBody>
          <a:bodyPr>
            <a:normAutofit fontScale="90000"/>
          </a:bodyPr>
          <a:lstStyle/>
          <a:p>
            <a:pPr lvl="0" algn="l"/>
            <a:r>
              <a:rPr lang="en-US" b="1" spc="300" dirty="0" smtClean="0">
                <a:latin typeface="Helvetica"/>
                <a:cs typeface="Helvetica"/>
              </a:rPr>
              <a:t>The Poetry – Acrostic</a:t>
            </a:r>
            <a:r>
              <a:rPr lang="en-US" b="1" spc="300" dirty="0">
                <a:latin typeface="Helvetica"/>
                <a:cs typeface="Helvetica"/>
              </a:rPr>
              <a:t/>
            </a:r>
            <a:br>
              <a:rPr lang="en-US" b="1" spc="300" dirty="0">
                <a:latin typeface="Helvetica"/>
                <a:cs typeface="Helvetica"/>
              </a:rPr>
            </a:br>
            <a:endParaRPr lang="en-US" b="1" spc="300" dirty="0">
              <a:latin typeface="Helvetica"/>
              <a:cs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43" y="1390548"/>
            <a:ext cx="8048255" cy="494413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200" dirty="0" smtClean="0">
              <a:latin typeface="Helvetica"/>
              <a:cs typeface="Helvetica"/>
            </a:endParaRPr>
          </a:p>
          <a:p>
            <a:pPr marL="0" indent="0">
              <a:buNone/>
            </a:pPr>
            <a:r>
              <a:rPr lang="en-US" sz="2200" b="1" dirty="0" smtClean="0">
                <a:latin typeface="Helvetica"/>
                <a:cs typeface="Helvetica"/>
              </a:rPr>
              <a:t>Created a digital ‘About Me’ poster that included:</a:t>
            </a:r>
          </a:p>
          <a:p>
            <a:pPr marL="0" indent="0">
              <a:buNone/>
            </a:pPr>
            <a:endParaRPr lang="en-US" sz="2200" dirty="0" smtClean="0">
              <a:latin typeface="Helvetica"/>
              <a:cs typeface="Helvetica"/>
            </a:endParaRPr>
          </a:p>
          <a:p>
            <a:pPr marL="0" indent="0">
              <a:buNone/>
            </a:pPr>
            <a:r>
              <a:rPr lang="en-US" sz="2200" dirty="0">
                <a:latin typeface="Helvetica"/>
                <a:cs typeface="Helvetica"/>
              </a:rPr>
              <a:t>	</a:t>
            </a:r>
            <a:r>
              <a:rPr lang="en-US" sz="2200" dirty="0" smtClean="0">
                <a:latin typeface="Helvetica"/>
                <a:cs typeface="Helvetica"/>
              </a:rPr>
              <a:t>- An Acrostic Poem using their names and the online 			Acrostic Poetry tool on the </a:t>
            </a:r>
            <a:r>
              <a:rPr lang="en-US" sz="2200" b="1" dirty="0" smtClean="0">
                <a:latin typeface="Helvetica"/>
                <a:cs typeface="Helvetica"/>
                <a:hlinkClick r:id="rId3"/>
              </a:rPr>
              <a:t>www.readwritethink.org</a:t>
            </a:r>
            <a:r>
              <a:rPr lang="en-US" sz="2200" b="1" dirty="0" smtClean="0">
                <a:latin typeface="Helvetica"/>
                <a:cs typeface="Helvetica"/>
              </a:rPr>
              <a:t> 	</a:t>
            </a:r>
            <a:r>
              <a:rPr lang="en-US" sz="2200" dirty="0" smtClean="0">
                <a:latin typeface="Helvetica"/>
                <a:cs typeface="Helvetica"/>
              </a:rPr>
              <a:t>website</a:t>
            </a:r>
          </a:p>
          <a:p>
            <a:pPr marL="0" indent="0">
              <a:buNone/>
            </a:pPr>
            <a:endParaRPr lang="en-US" sz="2200" dirty="0" smtClean="0">
              <a:latin typeface="Helvetica"/>
              <a:cs typeface="Helvetica"/>
            </a:endParaRPr>
          </a:p>
          <a:p>
            <a:pPr marL="0" indent="0">
              <a:buNone/>
            </a:pPr>
            <a:r>
              <a:rPr lang="en-US" sz="2200" dirty="0">
                <a:latin typeface="Helvetica"/>
                <a:cs typeface="Helvetica"/>
              </a:rPr>
              <a:t>	</a:t>
            </a:r>
            <a:r>
              <a:rPr lang="en-US" sz="2200" dirty="0" smtClean="0">
                <a:latin typeface="Helvetica"/>
                <a:cs typeface="Helvetica"/>
              </a:rPr>
              <a:t>- A personalized barcode created in </a:t>
            </a:r>
            <a:r>
              <a:rPr lang="en-US" sz="2200" b="1" dirty="0" smtClean="0">
                <a:solidFill>
                  <a:srgbClr val="0000FF"/>
                </a:solidFill>
                <a:latin typeface="Helvetica"/>
                <a:cs typeface="Helvetica"/>
              </a:rPr>
              <a:t>Word</a:t>
            </a:r>
            <a:r>
              <a:rPr lang="en-US" sz="2200" dirty="0" smtClean="0">
                <a:latin typeface="Helvetica"/>
                <a:cs typeface="Helvetica"/>
              </a:rPr>
              <a:t> using </a:t>
            </a:r>
            <a:r>
              <a:rPr lang="en-US" sz="2200" b="1" dirty="0" smtClean="0">
                <a:solidFill>
                  <a:srgbClr val="0000FF"/>
                </a:solidFill>
                <a:latin typeface="Helvetica"/>
                <a:cs typeface="Helvetica"/>
              </a:rPr>
              <a:t>line shapes 	 </a:t>
            </a:r>
            <a:r>
              <a:rPr lang="en-US" sz="2200" dirty="0" smtClean="0">
                <a:latin typeface="Helvetica"/>
                <a:cs typeface="Helvetica"/>
              </a:rPr>
              <a:t>and significant/meaningful numbers that represent them as 	individuals</a:t>
            </a:r>
          </a:p>
          <a:p>
            <a:pPr marL="0" indent="0">
              <a:buNone/>
            </a:pPr>
            <a:endParaRPr lang="en-US" sz="2200" dirty="0" smtClean="0">
              <a:latin typeface="Helvetica"/>
              <a:cs typeface="Helvetica"/>
            </a:endParaRPr>
          </a:p>
          <a:p>
            <a:pPr marL="0" indent="0">
              <a:buNone/>
            </a:pPr>
            <a:r>
              <a:rPr lang="en-US" sz="2200" dirty="0">
                <a:latin typeface="Helvetica"/>
                <a:cs typeface="Helvetica"/>
              </a:rPr>
              <a:t>	</a:t>
            </a:r>
            <a:r>
              <a:rPr lang="en-US" sz="2200" dirty="0" smtClean="0">
                <a:latin typeface="Helvetica"/>
                <a:cs typeface="Helvetica"/>
              </a:rPr>
              <a:t>- A ‘profile’ pic taken with the </a:t>
            </a:r>
            <a:r>
              <a:rPr lang="en-US" sz="2200" b="1" dirty="0" smtClean="0">
                <a:solidFill>
                  <a:srgbClr val="0000FF"/>
                </a:solidFill>
                <a:latin typeface="Helvetica"/>
                <a:cs typeface="Helvetica"/>
              </a:rPr>
              <a:t>Photo Booth</a:t>
            </a:r>
            <a:r>
              <a:rPr lang="en-US" sz="2200" dirty="0">
                <a:latin typeface="Helvetica"/>
                <a:cs typeface="Helvetica"/>
              </a:rPr>
              <a:t> </a:t>
            </a:r>
            <a:r>
              <a:rPr lang="en-US" sz="2200" dirty="0" smtClean="0">
                <a:latin typeface="Helvetica"/>
                <a:cs typeface="Helvetica"/>
              </a:rPr>
              <a:t>tool</a:t>
            </a:r>
          </a:p>
          <a:p>
            <a:pPr marL="0" indent="0">
              <a:buNone/>
            </a:pPr>
            <a:endParaRPr lang="en-US" sz="2200" dirty="0">
              <a:latin typeface="Helvetica"/>
              <a:cs typeface="Helvetica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371304" y="4949633"/>
            <a:ext cx="1709985" cy="1908368"/>
            <a:chOff x="7371304" y="4949633"/>
            <a:chExt cx="1709985" cy="1908368"/>
          </a:xfrm>
        </p:grpSpPr>
        <p:pic>
          <p:nvPicPr>
            <p:cNvPr id="10" name="Picture 9" descr="img-thing.jpg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667" b="94333" l="2000" r="96000">
                          <a14:foregroundMark x1="82000" y1="15667" x2="82000" y2="15667"/>
                          <a14:foregroundMark x1="46667" y1="74333" x2="46667" y2="74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576" y="5472288"/>
              <a:ext cx="1385713" cy="1385713"/>
            </a:xfrm>
            <a:prstGeom prst="rect">
              <a:avLst/>
            </a:prstGeom>
          </p:spPr>
        </p:pic>
        <p:pic>
          <p:nvPicPr>
            <p:cNvPr id="11" name="Picture 10" descr="Screen Shot 2013-06-02 at 10.13.35 PM.png"/>
            <p:cNvPicPr>
              <a:picLocks noChangeAspect="1"/>
            </p:cNvPicPr>
            <p:nvPr/>
          </p:nvPicPr>
          <p:blipFill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0374" y="4973438"/>
              <a:ext cx="558203" cy="545890"/>
            </a:xfrm>
            <a:prstGeom prst="rect">
              <a:avLst/>
            </a:prstGeom>
          </p:spPr>
        </p:pic>
        <p:pic>
          <p:nvPicPr>
            <p:cNvPr id="12" name="Picture 11" descr="Screen Shot 2013-06-02 at 10.13.43 PM.png"/>
            <p:cNvPicPr>
              <a:picLocks noChangeAspect="1"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71304" y="5472288"/>
              <a:ext cx="618530" cy="522655"/>
            </a:xfrm>
            <a:prstGeom prst="rect">
              <a:avLst/>
            </a:prstGeom>
          </p:spPr>
        </p:pic>
        <p:pic>
          <p:nvPicPr>
            <p:cNvPr id="13" name="Picture 12" descr="Screen Shot 2013-06-02 at 10.13.43 PM.png"/>
            <p:cNvPicPr>
              <a:picLocks noChangeAspect="1"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80569" y="4949633"/>
              <a:ext cx="618530" cy="522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513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dex.jpg"/>
          <p:cNvPicPr>
            <a:picLocks noChangeAspect="1"/>
          </p:cNvPicPr>
          <p:nvPr/>
        </p:nvPicPr>
        <p:blipFill>
          <a:blip r:embed="rId3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141099" y="461164"/>
            <a:ext cx="8563832" cy="9564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894" y="921713"/>
            <a:ext cx="7520940" cy="548640"/>
          </a:xfrm>
        </p:spPr>
        <p:txBody>
          <a:bodyPr>
            <a:normAutofit fontScale="90000"/>
          </a:bodyPr>
          <a:lstStyle/>
          <a:p>
            <a:pPr lvl="0" algn="l"/>
            <a:r>
              <a:rPr lang="en-US" b="1" spc="300" dirty="0" smtClean="0">
                <a:latin typeface="Helvetica"/>
                <a:cs typeface="Helvetica"/>
              </a:rPr>
              <a:t>The Poetry – Acrostic</a:t>
            </a:r>
            <a:r>
              <a:rPr lang="en-US" b="1" spc="300" dirty="0">
                <a:latin typeface="Helvetica"/>
                <a:cs typeface="Helvetica"/>
              </a:rPr>
              <a:t/>
            </a:r>
            <a:br>
              <a:rPr lang="en-US" b="1" spc="300" dirty="0">
                <a:latin typeface="Helvetica"/>
                <a:cs typeface="Helvetica"/>
              </a:rPr>
            </a:br>
            <a:endParaRPr lang="en-US" b="1" spc="300" dirty="0">
              <a:latin typeface="Helvetica"/>
              <a:cs typeface="Helvetica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989834" y="5723167"/>
            <a:ext cx="1091455" cy="1134834"/>
            <a:chOff x="7371304" y="4949633"/>
            <a:chExt cx="1709985" cy="1908368"/>
          </a:xfrm>
        </p:grpSpPr>
        <p:pic>
          <p:nvPicPr>
            <p:cNvPr id="10" name="Picture 9" descr="img-thing.jpg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667" b="94333" l="2000" r="96000">
                          <a14:foregroundMark x1="82000" y1="15667" x2="82000" y2="15667"/>
                          <a14:foregroundMark x1="46667" y1="74333" x2="46667" y2="74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576" y="5472288"/>
              <a:ext cx="1385713" cy="1385713"/>
            </a:xfrm>
            <a:prstGeom prst="rect">
              <a:avLst/>
            </a:prstGeom>
          </p:spPr>
        </p:pic>
        <p:pic>
          <p:nvPicPr>
            <p:cNvPr id="11" name="Picture 10" descr="Screen Shot 2013-06-02 at 10.13.35 PM.png"/>
            <p:cNvPicPr>
              <a:picLocks noChangeAspect="1"/>
            </p:cNvPicPr>
            <p:nvPr/>
          </p:nvPicPr>
          <p:blipFill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0374" y="4973438"/>
              <a:ext cx="558203" cy="545890"/>
            </a:xfrm>
            <a:prstGeom prst="rect">
              <a:avLst/>
            </a:prstGeom>
          </p:spPr>
        </p:pic>
        <p:pic>
          <p:nvPicPr>
            <p:cNvPr id="12" name="Picture 11" descr="Screen Shot 2013-06-02 at 10.13.43 PM.png"/>
            <p:cNvPicPr>
              <a:picLocks noChangeAspect="1"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71304" y="5472288"/>
              <a:ext cx="618530" cy="522655"/>
            </a:xfrm>
            <a:prstGeom prst="rect">
              <a:avLst/>
            </a:prstGeom>
          </p:spPr>
        </p:pic>
        <p:pic>
          <p:nvPicPr>
            <p:cNvPr id="13" name="Picture 12" descr="Screen Shot 2013-06-02 at 10.13.43 PM.png"/>
            <p:cNvPicPr>
              <a:picLocks noChangeAspect="1"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680569" y="4949633"/>
              <a:ext cx="618530" cy="522655"/>
            </a:xfrm>
            <a:prstGeom prst="rect">
              <a:avLst/>
            </a:prstGeom>
          </p:spPr>
        </p:pic>
      </p:grpSp>
      <p:pic>
        <p:nvPicPr>
          <p:cNvPr id="5" name="Content Placeholder 4" descr="Acrostic Poem - Ready.JPG"/>
          <p:cNvPicPr>
            <a:picLocks noGrp="1" noChangeAspect="1"/>
          </p:cNvPicPr>
          <p:nvPr>
            <p:ph idx="1"/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4" t="3739" r="4852" b="2400"/>
          <a:stretch/>
        </p:blipFill>
        <p:spPr>
          <a:xfrm rot="5400000">
            <a:off x="-274529" y="2036949"/>
            <a:ext cx="5236678" cy="4405423"/>
          </a:xfrm>
        </p:spPr>
      </p:pic>
      <p:pic>
        <p:nvPicPr>
          <p:cNvPr id="7" name="Picture 6" descr="Screen Shot 2013-06-03 at 12.15.53 AM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99" y="1621321"/>
            <a:ext cx="8900162" cy="4972689"/>
          </a:xfrm>
          <a:prstGeom prst="rect">
            <a:avLst/>
          </a:prstGeom>
        </p:spPr>
      </p:pic>
      <p:pic>
        <p:nvPicPr>
          <p:cNvPr id="6" name="Picture 5" descr="Screen Shot 2013-06-03 at 12.15.27 AM.png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7"/>
          <a:stretch/>
        </p:blipFill>
        <p:spPr>
          <a:xfrm>
            <a:off x="510230" y="1621320"/>
            <a:ext cx="8586652" cy="247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4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509</TotalTime>
  <Words>831</Words>
  <Application>Microsoft Macintosh PowerPoint</Application>
  <PresentationFormat>On-screen Show (4:3)</PresentationFormat>
  <Paragraphs>136</Paragraphs>
  <Slides>18</Slides>
  <Notes>4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Identity, Social Networking &amp; Digital Tools</vt:lpstr>
      <vt:lpstr>OVERVIEW</vt:lpstr>
      <vt:lpstr>PROJECT FOCUS</vt:lpstr>
      <vt:lpstr>Theoretical Framework</vt:lpstr>
      <vt:lpstr>Context</vt:lpstr>
      <vt:lpstr>Context</vt:lpstr>
      <vt:lpstr>Context</vt:lpstr>
      <vt:lpstr>The Poetry – Acrostic </vt:lpstr>
      <vt:lpstr>The Poetry – Acrostic </vt:lpstr>
      <vt:lpstr>The Poetry – Six-Rooms </vt:lpstr>
      <vt:lpstr>The Poetry – Six-Rooms </vt:lpstr>
      <vt:lpstr>The Poetry – Postcard </vt:lpstr>
      <vt:lpstr>The Poetry – Postcard </vt:lpstr>
      <vt:lpstr>The Poetry – Spoken Word </vt:lpstr>
      <vt:lpstr>The Poetry – Spoken Word </vt:lpstr>
      <vt:lpstr>The Poetry – Found </vt:lpstr>
      <vt:lpstr>The Poetry – Found </vt:lpstr>
      <vt:lpstr>Discussion – Turning it over to you!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Identity, Social Networking &amp; Digital Tools</dc:title>
  <dc:creator>xxxx yyyy</dc:creator>
  <cp:lastModifiedBy>xxxx yyyy</cp:lastModifiedBy>
  <cp:revision>72</cp:revision>
  <dcterms:created xsi:type="dcterms:W3CDTF">2013-05-21T15:32:23Z</dcterms:created>
  <dcterms:modified xsi:type="dcterms:W3CDTF">2013-06-17T18:28:37Z</dcterms:modified>
</cp:coreProperties>
</file>